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7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8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9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9">
  <p:sldMasterIdLst>
    <p:sldMasterId id="2147483648" r:id="rId1"/>
    <p:sldMasterId id="2147483660" r:id="rId2"/>
    <p:sldMasterId id="2147483664" r:id="rId3"/>
    <p:sldMasterId id="2147483668" r:id="rId4"/>
    <p:sldMasterId id="2147483672" r:id="rId5"/>
    <p:sldMasterId id="2147483676" r:id="rId6"/>
    <p:sldMasterId id="2147483680" r:id="rId7"/>
    <p:sldMasterId id="2147483684" r:id="rId8"/>
    <p:sldMasterId id="2147483688" r:id="rId9"/>
    <p:sldMasterId id="2147483692" r:id="rId10"/>
  </p:sldMasterIdLst>
  <p:notesMasterIdLst>
    <p:notesMasterId r:id="rId44"/>
  </p:notesMasterIdLst>
  <p:sldIdLst>
    <p:sldId id="347" r:id="rId11"/>
    <p:sldId id="266" r:id="rId12"/>
    <p:sldId id="295" r:id="rId13"/>
    <p:sldId id="400" r:id="rId14"/>
    <p:sldId id="401" r:id="rId15"/>
    <p:sldId id="402" r:id="rId16"/>
    <p:sldId id="374" r:id="rId17"/>
    <p:sldId id="403" r:id="rId18"/>
    <p:sldId id="404" r:id="rId19"/>
    <p:sldId id="405" r:id="rId20"/>
    <p:sldId id="406" r:id="rId21"/>
    <p:sldId id="407" r:id="rId22"/>
    <p:sldId id="408" r:id="rId23"/>
    <p:sldId id="409" r:id="rId24"/>
    <p:sldId id="410" r:id="rId25"/>
    <p:sldId id="411" r:id="rId26"/>
    <p:sldId id="412" r:id="rId27"/>
    <p:sldId id="413" r:id="rId28"/>
    <p:sldId id="414" r:id="rId29"/>
    <p:sldId id="415" r:id="rId30"/>
    <p:sldId id="416" r:id="rId31"/>
    <p:sldId id="417" r:id="rId32"/>
    <p:sldId id="418" r:id="rId33"/>
    <p:sldId id="419" r:id="rId34"/>
    <p:sldId id="420" r:id="rId35"/>
    <p:sldId id="421" r:id="rId36"/>
    <p:sldId id="422" r:id="rId37"/>
    <p:sldId id="423" r:id="rId38"/>
    <p:sldId id="424" r:id="rId39"/>
    <p:sldId id="425" r:id="rId40"/>
    <p:sldId id="426" r:id="rId41"/>
    <p:sldId id="387" r:id="rId42"/>
    <p:sldId id="321" r:id="rId43"/>
  </p:sldIdLst>
  <p:sldSz cx="12190413" cy="6859588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2">
          <p15:clr>
            <a:srgbClr val="A4A3A4"/>
          </p15:clr>
        </p15:guide>
        <p15:guide id="2" pos="380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1E41"/>
    <a:srgbClr val="1983B7"/>
    <a:srgbClr val="18D2A6"/>
    <a:srgbClr val="03A6AF"/>
    <a:srgbClr val="0374AF"/>
    <a:srgbClr val="14B28B"/>
    <a:srgbClr val="01ACBE"/>
    <a:srgbClr val="0170C1"/>
    <a:srgbClr val="EB5145"/>
    <a:srgbClr val="EB53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82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882" y="66"/>
      </p:cViewPr>
      <p:guideLst>
        <p:guide orient="horz" pos="2302"/>
        <p:guide pos="380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slide" Target="slides/slide3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2C8C0-A3D3-487B-AECC-CB6663EAE28D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9D3E0-124D-4DFF-AE99-4EA4CC201DB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791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9155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421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834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5275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567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953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8150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9221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696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85982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6813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21689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4066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74951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59360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4607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1249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7696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606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32582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7536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080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391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78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193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038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4" Type="http://schemas.microsoft.com/office/2007/relationships/hdphoto" Target="../media/hdphoto1.wdp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4" Type="http://schemas.microsoft.com/office/2007/relationships/hdphoto" Target="../media/hdphoto1.wdp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Relationship Id="rId4" Type="http://schemas.microsoft.com/office/2007/relationships/hdphoto" Target="../media/hdphoto1.wdp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Relationship Id="rId4" Type="http://schemas.microsoft.com/office/2007/relationships/hdphoto" Target="../media/hdphoto1.wdp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Relationship Id="rId4" Type="http://schemas.microsoft.com/office/2007/relationships/hdphoto" Target="../media/hdphoto1.wdp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4"/>
            <a:ext cx="9142810" cy="238815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3802" y="3602873"/>
            <a:ext cx="9142810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092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3" y="1710135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743" y="4590527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2" y="2130922"/>
            <a:ext cx="10361851" cy="14703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563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E9206-D2D6-4057-92D4-39C87A03E66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2E9E1-D97D-4C90-BB96-FA1ED58B786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60" y="4407923"/>
            <a:ext cx="10361851" cy="1362390"/>
          </a:xfrm>
        </p:spPr>
        <p:txBody>
          <a:bodyPr anchor="t"/>
          <a:lstStyle>
            <a:lvl1pPr algn="l">
              <a:defRPr sz="54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60" y="2907387"/>
            <a:ext cx="10361851" cy="1500534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4779EE-1E16-4CC5-A459-C716090F6017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22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794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311C9F-D64E-4824-A709-CF61DE4E0BD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2" y="1535469"/>
            <a:ext cx="538621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200" b="1"/>
            </a:lvl4pPr>
            <a:lvl5pPr marL="2438400" indent="0">
              <a:buNone/>
              <a:defRPr sz="2200" b="1"/>
            </a:lvl5pPr>
            <a:lvl6pPr marL="3048000" indent="0">
              <a:buNone/>
              <a:defRPr sz="2200" b="1"/>
            </a:lvl6pPr>
            <a:lvl7pPr marL="3657600" indent="0">
              <a:buNone/>
              <a:defRPr sz="2200" b="1"/>
            </a:lvl7pPr>
            <a:lvl8pPr marL="4267200" indent="0">
              <a:buNone/>
              <a:defRPr sz="2200" b="1"/>
            </a:lvl8pPr>
            <a:lvl9pPr marL="4876800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22" y="2175380"/>
            <a:ext cx="5386216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567" y="1535469"/>
            <a:ext cx="5388332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200" b="1"/>
            </a:lvl4pPr>
            <a:lvl5pPr marL="2438400" indent="0">
              <a:buNone/>
              <a:defRPr sz="2200" b="1"/>
            </a:lvl5pPr>
            <a:lvl6pPr marL="3048000" indent="0">
              <a:buNone/>
              <a:defRPr sz="2200" b="1"/>
            </a:lvl6pPr>
            <a:lvl7pPr marL="3657600" indent="0">
              <a:buNone/>
              <a:defRPr sz="2200" b="1"/>
            </a:lvl7pPr>
            <a:lvl8pPr marL="4267200" indent="0">
              <a:buNone/>
              <a:defRPr sz="2200" b="1"/>
            </a:lvl8pPr>
            <a:lvl9pPr marL="4876800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567" y="2175380"/>
            <a:ext cx="5388332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4318BD-B3C6-4D4B-B871-C29490A2E55A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4CAFC4-799C-4CDE-B92B-8C262F06CF3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 userDrawn="1"/>
        </p:nvSpPr>
        <p:spPr>
          <a:xfrm>
            <a:off x="1139485" y="1031497"/>
            <a:ext cx="9911444" cy="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圆角矩形 5"/>
          <p:cNvSpPr/>
          <p:nvPr userDrawn="1"/>
        </p:nvSpPr>
        <p:spPr>
          <a:xfrm>
            <a:off x="5899289" y="6453393"/>
            <a:ext cx="391838" cy="2201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729073-8FFE-4F18-B513-07581FC6638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4672992" y="6397708"/>
            <a:ext cx="2844430" cy="365210"/>
          </a:xfrm>
        </p:spPr>
        <p:txBody>
          <a:bodyPr/>
          <a:lstStyle>
            <a:lvl1pPr algn="ctr">
              <a:defRPr>
                <a:latin typeface="ITC Avant Garde Std Bk" panose="020B0502020202020204" pitchFamily="34" charset="0"/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4" y="273113"/>
            <a:ext cx="4010562" cy="116232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113" y="273117"/>
            <a:ext cx="6814780" cy="5854468"/>
          </a:xfrm>
        </p:spPr>
        <p:txBody>
          <a:bodyPr/>
          <a:lstStyle>
            <a:lvl1pPr>
              <a:defRPr sz="4300"/>
            </a:lvl1pPr>
            <a:lvl2pPr>
              <a:defRPr sz="38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4" y="1435437"/>
            <a:ext cx="4010562" cy="4692149"/>
          </a:xfrm>
        </p:spPr>
        <p:txBody>
          <a:bodyPr/>
          <a:lstStyle>
            <a:lvl1pPr marL="0" indent="0">
              <a:buNone/>
              <a:defRPr sz="1900"/>
            </a:lvl1pPr>
            <a:lvl2pPr marL="609600" indent="0">
              <a:buNone/>
              <a:defRPr sz="1600"/>
            </a:lvl2pPr>
            <a:lvl3pPr marL="1219200" indent="0">
              <a:buNone/>
              <a:defRPr sz="140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C7FCF6-76BD-4495-B08F-4C059D2BA31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406" y="4801714"/>
            <a:ext cx="7314248" cy="56687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406" y="612918"/>
            <a:ext cx="7314248" cy="4115753"/>
          </a:xfrm>
        </p:spPr>
        <p:txBody>
          <a:bodyPr/>
          <a:lstStyle>
            <a:lvl1pPr marL="0" indent="0">
              <a:buNone/>
              <a:defRPr sz="4300"/>
            </a:lvl1pPr>
            <a:lvl2pPr marL="609600" indent="0">
              <a:buNone/>
              <a:defRPr sz="3800"/>
            </a:lvl2pPr>
            <a:lvl3pPr marL="1219200" indent="0">
              <a:buNone/>
              <a:defRPr sz="3200"/>
            </a:lvl3pPr>
            <a:lvl4pPr marL="1828800" indent="0">
              <a:buNone/>
              <a:defRPr sz="2700"/>
            </a:lvl4pPr>
            <a:lvl5pPr marL="2438400" indent="0">
              <a:buNone/>
              <a:defRPr sz="2700"/>
            </a:lvl5pPr>
            <a:lvl6pPr marL="3048000" indent="0">
              <a:buNone/>
              <a:defRPr sz="2700"/>
            </a:lvl6pPr>
            <a:lvl7pPr marL="3657600" indent="0">
              <a:buNone/>
              <a:defRPr sz="2700"/>
            </a:lvl7pPr>
            <a:lvl8pPr marL="4267200" indent="0">
              <a:buNone/>
              <a:defRPr sz="2700"/>
            </a:lvl8pPr>
            <a:lvl9pPr marL="4876800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406" y="5368584"/>
            <a:ext cx="7314248" cy="805049"/>
          </a:xfrm>
        </p:spPr>
        <p:txBody>
          <a:bodyPr/>
          <a:lstStyle>
            <a:lvl1pPr marL="0" indent="0">
              <a:buNone/>
              <a:defRPr sz="1900"/>
            </a:lvl1pPr>
            <a:lvl2pPr marL="609600" indent="0">
              <a:buNone/>
              <a:defRPr sz="1600"/>
            </a:lvl2pPr>
            <a:lvl3pPr marL="1219200" indent="0">
              <a:buNone/>
              <a:defRPr sz="140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57577C-F53D-4BB9-9408-EB84DEB3CD80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D58058-BD14-4845-947D-4A9B79A00D09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8050" y="274704"/>
            <a:ext cx="2742843" cy="58528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22" y="274704"/>
            <a:ext cx="8025355" cy="58528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CB469-C949-4E3F-B0CB-0C15DA7B7F92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80" y="365211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679" y="1681553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679" y="2505656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1398" y="1681553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1398" y="2505656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theme" Target="../theme/theme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2" y="365211"/>
            <a:ext cx="10514231" cy="1325870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2" y="1826048"/>
            <a:ext cx="10514231" cy="4352346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2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388EF-52D1-4258-9BE5-BCD010C7D4DE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3"/>
            <a:ext cx="4114264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80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27470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1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5782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463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</p:sldLayoutIdLst>
  <p:hf hdr="0" ftr="0" dt="0"/>
  <p:txStyles>
    <p:titleStyle>
      <a:lvl1pPr algn="ctr" defTabSz="1218565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8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l" defTabSz="1218565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hf hdr="0" ftr="0" dt="0"/>
  <p:txStyles>
    <p:titleStyle>
      <a:lvl1pPr algn="l" defTabSz="1218565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hf hdr="0" ftr="0" dt="0"/>
  <p:txStyles>
    <p:titleStyle>
      <a:lvl1pPr algn="l" defTabSz="1218565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hf hdr="0" ftr="0" dt="0"/>
  <p:txStyles>
    <p:titleStyle>
      <a:lvl1pPr algn="l" defTabSz="1218565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hf hdr="0" ftr="0" dt="0"/>
  <p:txStyles>
    <p:titleStyle>
      <a:lvl1pPr algn="l" defTabSz="1218565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</p:sldLayoutIdLst>
  <p:hf hdr="0" ftr="0" dt="0"/>
  <p:txStyles>
    <p:titleStyle>
      <a:lvl1pPr algn="l" defTabSz="1218565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hf hdr="0" ftr="0" dt="0"/>
  <p:txStyles>
    <p:titleStyle>
      <a:lvl1pPr algn="l" defTabSz="1218565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p:hf hdr="0" ftr="0" dt="0"/>
  <p:txStyles>
    <p:titleStyle>
      <a:lvl1pPr algn="l" defTabSz="1218565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A_标题 1"/>
          <p:cNvSpPr txBox="1"/>
          <p:nvPr>
            <p:custDataLst>
              <p:tags r:id="rId1"/>
            </p:custDataLst>
          </p:nvPr>
        </p:nvSpPr>
        <p:spPr>
          <a:xfrm>
            <a:off x="1058308" y="1959769"/>
            <a:ext cx="10361851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8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软件需求规格说明书</a:t>
            </a:r>
          </a:p>
        </p:txBody>
      </p:sp>
      <p:sp>
        <p:nvSpPr>
          <p:cNvPr id="31" name="PA_副标题 2"/>
          <p:cNvSpPr txBox="1"/>
          <p:nvPr>
            <p:custDataLst>
              <p:tags r:id="rId2"/>
            </p:custDataLst>
          </p:nvPr>
        </p:nvSpPr>
        <p:spPr>
          <a:xfrm>
            <a:off x="1689737" y="3605257"/>
            <a:ext cx="8533289" cy="38346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G19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</a:t>
            </a:r>
          </a:p>
          <a:p>
            <a:pPr algn="ct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成员：彭慧铭、胡锦波、林鑫、李梦雷、李逸欢</a:t>
            </a:r>
          </a:p>
        </p:txBody>
      </p:sp>
      <p:grpSp>
        <p:nvGrpSpPr>
          <p:cNvPr id="32" name="Group 38"/>
          <p:cNvGrpSpPr/>
          <p:nvPr/>
        </p:nvGrpSpPr>
        <p:grpSpPr>
          <a:xfrm flipH="1">
            <a:off x="5451703" y="5114786"/>
            <a:ext cx="1575060" cy="160804"/>
            <a:chOff x="5548426" y="3343939"/>
            <a:chExt cx="833173" cy="85061"/>
          </a:xfrm>
          <a:solidFill>
            <a:srgbClr val="1983B7"/>
          </a:solidFill>
        </p:grpSpPr>
        <p:sp>
          <p:nvSpPr>
            <p:cNvPr id="33" name="Oval 31"/>
            <p:cNvSpPr/>
            <p:nvPr/>
          </p:nvSpPr>
          <p:spPr>
            <a:xfrm>
              <a:off x="5548426" y="3343939"/>
              <a:ext cx="85061" cy="8506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8D2A6"/>
                </a:solidFill>
              </a:endParaRPr>
            </a:p>
          </p:txBody>
        </p:sp>
        <p:sp>
          <p:nvSpPr>
            <p:cNvPr id="34" name="Oval 32"/>
            <p:cNvSpPr/>
            <p:nvPr/>
          </p:nvSpPr>
          <p:spPr>
            <a:xfrm>
              <a:off x="5698049" y="3343939"/>
              <a:ext cx="85061" cy="8506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8D2A6"/>
                </a:solidFill>
              </a:endParaRPr>
            </a:p>
          </p:txBody>
        </p:sp>
        <p:sp>
          <p:nvSpPr>
            <p:cNvPr id="35" name="Oval 33"/>
            <p:cNvSpPr/>
            <p:nvPr/>
          </p:nvSpPr>
          <p:spPr>
            <a:xfrm>
              <a:off x="5847671" y="3343939"/>
              <a:ext cx="85061" cy="8506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8D2A6"/>
                </a:solidFill>
              </a:endParaRPr>
            </a:p>
          </p:txBody>
        </p:sp>
        <p:sp>
          <p:nvSpPr>
            <p:cNvPr id="36" name="Oval 34"/>
            <p:cNvSpPr/>
            <p:nvPr/>
          </p:nvSpPr>
          <p:spPr>
            <a:xfrm>
              <a:off x="5997294" y="3343939"/>
              <a:ext cx="85061" cy="8506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8D2A6"/>
                </a:solidFill>
              </a:endParaRPr>
            </a:p>
          </p:txBody>
        </p:sp>
        <p:sp>
          <p:nvSpPr>
            <p:cNvPr id="37" name="Oval 35"/>
            <p:cNvSpPr/>
            <p:nvPr/>
          </p:nvSpPr>
          <p:spPr>
            <a:xfrm>
              <a:off x="6146917" y="3343939"/>
              <a:ext cx="85061" cy="8506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8D2A6"/>
                </a:solidFill>
              </a:endParaRPr>
            </a:p>
          </p:txBody>
        </p:sp>
        <p:sp>
          <p:nvSpPr>
            <p:cNvPr id="38" name="Oval 36"/>
            <p:cNvSpPr/>
            <p:nvPr/>
          </p:nvSpPr>
          <p:spPr>
            <a:xfrm>
              <a:off x="6296538" y="3343939"/>
              <a:ext cx="85061" cy="8506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8D2A6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65280" y="481302"/>
            <a:ext cx="7519988" cy="799774"/>
            <a:chOff x="2320698" y="519566"/>
            <a:chExt cx="7519988" cy="79977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19566"/>
              <a:ext cx="4209529" cy="584767"/>
              <a:chOff x="5043488" y="475173"/>
              <a:chExt cx="4209529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5375049" y="475173"/>
                <a:ext cx="3877968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zh-CN" altLang="en-US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软件需求获取及确认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reeform 97"/>
          <p:cNvSpPr/>
          <p:nvPr/>
        </p:nvSpPr>
        <p:spPr bwMode="auto">
          <a:xfrm>
            <a:off x="65086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reeform 97"/>
          <p:cNvSpPr/>
          <p:nvPr/>
        </p:nvSpPr>
        <p:spPr bwMode="auto">
          <a:xfrm>
            <a:off x="3116483" y="5498486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15129C9-8B07-4A35-B133-6E82CE1C6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369" y="1330096"/>
            <a:ext cx="6973714" cy="521485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553FCD5-3F11-44F8-8848-5CAAEB25DAA1}"/>
              </a:ext>
            </a:extLst>
          </p:cNvPr>
          <p:cNvSpPr txBox="1"/>
          <p:nvPr/>
        </p:nvSpPr>
        <p:spPr>
          <a:xfrm>
            <a:off x="1111153" y="1545103"/>
            <a:ext cx="21031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已通过面谈方式和</a:t>
            </a:r>
            <a:endParaRPr lang="en-US" altLang="zh-CN" sz="2000" b="1" dirty="0"/>
          </a:p>
          <a:p>
            <a:r>
              <a:rPr lang="zh-CN" altLang="en-US" sz="2000" b="1" dirty="0"/>
              <a:t>教师用户代表，学生用户代表，游客用户代表，管理员用户代表进行面谈获取需求及确认。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267700073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5087458" y="1371094"/>
            <a:ext cx="1996576" cy="1996574"/>
            <a:chOff x="3606461" y="1664340"/>
            <a:chExt cx="1040024" cy="1040024"/>
          </a:xfrm>
          <a:effectLst/>
        </p:grpSpPr>
        <p:sp>
          <p:nvSpPr>
            <p:cNvPr id="67" name="椭圆 66"/>
            <p:cNvSpPr/>
            <p:nvPr/>
          </p:nvSpPr>
          <p:spPr>
            <a:xfrm>
              <a:off x="3606461" y="1664340"/>
              <a:ext cx="1040024" cy="1040024"/>
            </a:xfrm>
            <a:prstGeom prst="ellipse">
              <a:avLst/>
            </a:prstGeom>
            <a:solidFill>
              <a:schemeClr val="accent2"/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8" name="文本框 1"/>
            <p:cNvSpPr txBox="1"/>
            <p:nvPr/>
          </p:nvSpPr>
          <p:spPr>
            <a:xfrm>
              <a:off x="3936496" y="1813627"/>
              <a:ext cx="426023" cy="6893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8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9" name="矩形 69"/>
          <p:cNvSpPr>
            <a:spLocks noChangeArrowheads="1"/>
          </p:cNvSpPr>
          <p:nvPr/>
        </p:nvSpPr>
        <p:spPr bwMode="auto">
          <a:xfrm>
            <a:off x="3534391" y="3810340"/>
            <a:ext cx="5137076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4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界面原型</a:t>
            </a:r>
          </a:p>
        </p:txBody>
      </p:sp>
      <p:cxnSp>
        <p:nvCxnSpPr>
          <p:cNvPr id="74" name="直接连接符 73"/>
          <p:cNvCxnSpPr/>
          <p:nvPr/>
        </p:nvCxnSpPr>
        <p:spPr>
          <a:xfrm>
            <a:off x="2369788" y="4383237"/>
            <a:ext cx="1456264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8332888" y="4383237"/>
            <a:ext cx="1379619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7625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5212" y="434392"/>
            <a:ext cx="7519988" cy="799774"/>
            <a:chOff x="2320698" y="519566"/>
            <a:chExt cx="7519988" cy="79977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19566"/>
              <a:ext cx="3183607" cy="584767"/>
              <a:chOff x="5043488" y="475173"/>
              <a:chExt cx="3183607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6400971" y="475173"/>
                <a:ext cx="1826124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zh-CN" altLang="en-US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界面原型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reeform 97"/>
          <p:cNvSpPr/>
          <p:nvPr/>
        </p:nvSpPr>
        <p:spPr bwMode="auto">
          <a:xfrm>
            <a:off x="65086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reeform 97"/>
          <p:cNvSpPr/>
          <p:nvPr/>
        </p:nvSpPr>
        <p:spPr bwMode="auto">
          <a:xfrm>
            <a:off x="3116483" y="5498486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CC0600-5D40-47D4-B870-5CBBA5D04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442" y="1425733"/>
            <a:ext cx="3113809" cy="53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96656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5212" y="434392"/>
            <a:ext cx="7519988" cy="799774"/>
            <a:chOff x="2320698" y="519566"/>
            <a:chExt cx="7519988" cy="79977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19566"/>
              <a:ext cx="3183607" cy="584767"/>
              <a:chOff x="5043488" y="475173"/>
              <a:chExt cx="3183607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6400971" y="475173"/>
                <a:ext cx="1826124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zh-CN" altLang="en-US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界面原型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reeform 97"/>
          <p:cNvSpPr/>
          <p:nvPr/>
        </p:nvSpPr>
        <p:spPr bwMode="auto">
          <a:xfrm>
            <a:off x="65086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reeform 97"/>
          <p:cNvSpPr/>
          <p:nvPr/>
        </p:nvSpPr>
        <p:spPr bwMode="auto">
          <a:xfrm>
            <a:off x="3116483" y="5498486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ECEF950-79D2-414C-AD59-BFD2051E4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705" y="1480830"/>
            <a:ext cx="8017002" cy="520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7979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5087458" y="1371094"/>
            <a:ext cx="1996576" cy="1996574"/>
            <a:chOff x="3606461" y="1664340"/>
            <a:chExt cx="1040024" cy="1040024"/>
          </a:xfrm>
          <a:effectLst/>
        </p:grpSpPr>
        <p:sp>
          <p:nvSpPr>
            <p:cNvPr id="67" name="椭圆 66"/>
            <p:cNvSpPr/>
            <p:nvPr/>
          </p:nvSpPr>
          <p:spPr>
            <a:xfrm>
              <a:off x="3606461" y="1664340"/>
              <a:ext cx="1040024" cy="1040024"/>
            </a:xfrm>
            <a:prstGeom prst="ellipse">
              <a:avLst/>
            </a:prstGeom>
            <a:solidFill>
              <a:schemeClr val="accent2"/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8" name="文本框 1"/>
            <p:cNvSpPr txBox="1"/>
            <p:nvPr/>
          </p:nvSpPr>
          <p:spPr>
            <a:xfrm>
              <a:off x="3936496" y="1813627"/>
              <a:ext cx="426023" cy="6893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8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9" name="矩形 69"/>
          <p:cNvSpPr>
            <a:spLocks noChangeArrowheads="1"/>
          </p:cNvSpPr>
          <p:nvPr/>
        </p:nvSpPr>
        <p:spPr bwMode="auto">
          <a:xfrm>
            <a:off x="3534391" y="3810340"/>
            <a:ext cx="5137076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4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数据字典</a:t>
            </a:r>
          </a:p>
        </p:txBody>
      </p:sp>
      <p:cxnSp>
        <p:nvCxnSpPr>
          <p:cNvPr id="74" name="直接连接符 73"/>
          <p:cNvCxnSpPr/>
          <p:nvPr/>
        </p:nvCxnSpPr>
        <p:spPr>
          <a:xfrm>
            <a:off x="2369788" y="4383237"/>
            <a:ext cx="1456264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8332888" y="4383237"/>
            <a:ext cx="1379619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5644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5212" y="434392"/>
            <a:ext cx="7519988" cy="799774"/>
            <a:chOff x="2320698" y="519566"/>
            <a:chExt cx="7519988" cy="79977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19566"/>
              <a:ext cx="3183607" cy="584767"/>
              <a:chOff x="5043488" y="475173"/>
              <a:chExt cx="3183607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6400971" y="475173"/>
                <a:ext cx="1826124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zh-CN" altLang="en-US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数据字典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reeform 97"/>
          <p:cNvSpPr/>
          <p:nvPr/>
        </p:nvSpPr>
        <p:spPr bwMode="auto">
          <a:xfrm>
            <a:off x="65086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reeform 97"/>
          <p:cNvSpPr/>
          <p:nvPr/>
        </p:nvSpPr>
        <p:spPr bwMode="auto">
          <a:xfrm>
            <a:off x="3116483" y="5498486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EDE6C1B-F466-455B-8D45-19A547500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373" y="1695837"/>
            <a:ext cx="6433666" cy="446265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835CF90-8410-4328-BC64-A1E92614B624}"/>
              </a:ext>
            </a:extLst>
          </p:cNvPr>
          <p:cNvSpPr txBox="1"/>
          <p:nvPr/>
        </p:nvSpPr>
        <p:spPr>
          <a:xfrm>
            <a:off x="1363150" y="169583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ER</a:t>
            </a:r>
            <a:r>
              <a:rPr lang="zh-CN" altLang="en-US" sz="2800" dirty="0"/>
              <a:t>图</a:t>
            </a:r>
          </a:p>
        </p:txBody>
      </p:sp>
    </p:spTree>
    <p:extLst>
      <p:ext uri="{BB962C8B-B14F-4D97-AF65-F5344CB8AC3E}">
        <p14:creationId xmlns:p14="http://schemas.microsoft.com/office/powerpoint/2010/main" val="68317387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5212" y="434392"/>
            <a:ext cx="7519988" cy="799774"/>
            <a:chOff x="2320698" y="519566"/>
            <a:chExt cx="7519988" cy="79977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19566"/>
              <a:ext cx="3183607" cy="584767"/>
              <a:chOff x="5043488" y="475173"/>
              <a:chExt cx="3183607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6400971" y="475173"/>
                <a:ext cx="1826124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zh-CN" altLang="en-US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数据字典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reeform 97"/>
          <p:cNvSpPr/>
          <p:nvPr/>
        </p:nvSpPr>
        <p:spPr bwMode="auto">
          <a:xfrm>
            <a:off x="65086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reeform 97"/>
          <p:cNvSpPr/>
          <p:nvPr/>
        </p:nvSpPr>
        <p:spPr bwMode="auto">
          <a:xfrm>
            <a:off x="3116483" y="5498486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39C57A1-19D5-4123-AF29-7D89BE702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573" y="1666290"/>
            <a:ext cx="5675266" cy="352700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F2F464EB-149E-4BD5-A991-BFCE5E103042}"/>
              </a:ext>
            </a:extLst>
          </p:cNvPr>
          <p:cNvSpPr txBox="1"/>
          <p:nvPr/>
        </p:nvSpPr>
        <p:spPr>
          <a:xfrm>
            <a:off x="996384" y="208495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更多见文档</a:t>
            </a:r>
          </a:p>
        </p:txBody>
      </p:sp>
    </p:spTree>
    <p:extLst>
      <p:ext uri="{BB962C8B-B14F-4D97-AF65-F5344CB8AC3E}">
        <p14:creationId xmlns:p14="http://schemas.microsoft.com/office/powerpoint/2010/main" val="290022105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5087458" y="1371094"/>
            <a:ext cx="1996576" cy="1996574"/>
            <a:chOff x="3606461" y="1664340"/>
            <a:chExt cx="1040024" cy="1040024"/>
          </a:xfrm>
          <a:effectLst/>
        </p:grpSpPr>
        <p:sp>
          <p:nvSpPr>
            <p:cNvPr id="67" name="椭圆 66"/>
            <p:cNvSpPr/>
            <p:nvPr/>
          </p:nvSpPr>
          <p:spPr>
            <a:xfrm>
              <a:off x="3606461" y="1664340"/>
              <a:ext cx="1040024" cy="1040024"/>
            </a:xfrm>
            <a:prstGeom prst="ellipse">
              <a:avLst/>
            </a:prstGeom>
            <a:solidFill>
              <a:schemeClr val="accent2"/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8" name="文本框 1"/>
            <p:cNvSpPr txBox="1"/>
            <p:nvPr/>
          </p:nvSpPr>
          <p:spPr>
            <a:xfrm>
              <a:off x="3936496" y="1813627"/>
              <a:ext cx="426023" cy="6893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8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9" name="矩形 69"/>
          <p:cNvSpPr>
            <a:spLocks noChangeArrowheads="1"/>
          </p:cNvSpPr>
          <p:nvPr/>
        </p:nvSpPr>
        <p:spPr bwMode="auto">
          <a:xfrm>
            <a:off x="3534391" y="3810340"/>
            <a:ext cx="5137076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altLang="zh-CN" sz="4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UML</a:t>
            </a:r>
            <a:r>
              <a:rPr lang="zh-CN" altLang="en-US" sz="4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图例</a:t>
            </a:r>
          </a:p>
        </p:txBody>
      </p:sp>
      <p:cxnSp>
        <p:nvCxnSpPr>
          <p:cNvPr id="74" name="直接连接符 73"/>
          <p:cNvCxnSpPr/>
          <p:nvPr/>
        </p:nvCxnSpPr>
        <p:spPr>
          <a:xfrm>
            <a:off x="2369788" y="4383237"/>
            <a:ext cx="1456264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8332888" y="4383237"/>
            <a:ext cx="1379619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7027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5212" y="434392"/>
            <a:ext cx="7519988" cy="799774"/>
            <a:chOff x="2320698" y="519566"/>
            <a:chExt cx="7519988" cy="79977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19566"/>
              <a:ext cx="3255742" cy="584767"/>
              <a:chOff x="5043488" y="475173"/>
              <a:chExt cx="3255742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6328837" y="475173"/>
                <a:ext cx="1970393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en-US" altLang="zh-CN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UML</a:t>
                </a:r>
                <a:r>
                  <a:rPr lang="zh-CN" altLang="en-US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图例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reeform 97"/>
          <p:cNvSpPr/>
          <p:nvPr/>
        </p:nvSpPr>
        <p:spPr bwMode="auto">
          <a:xfrm>
            <a:off x="65086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reeform 97"/>
          <p:cNvSpPr/>
          <p:nvPr/>
        </p:nvSpPr>
        <p:spPr bwMode="auto">
          <a:xfrm>
            <a:off x="3116483" y="5498486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2F464EB-149E-4BD5-A991-BFCE5E103042}"/>
              </a:ext>
            </a:extLst>
          </p:cNvPr>
          <p:cNvSpPr txBox="1"/>
          <p:nvPr/>
        </p:nvSpPr>
        <p:spPr>
          <a:xfrm>
            <a:off x="996384" y="2084958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循序图</a:t>
            </a:r>
            <a:endParaRPr lang="en-US" altLang="zh-CN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76A51A-F0A4-45E1-8A22-7D8C0888F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936" y="2221597"/>
            <a:ext cx="6229433" cy="343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6298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5212" y="434392"/>
            <a:ext cx="7519988" cy="799774"/>
            <a:chOff x="2320698" y="519566"/>
            <a:chExt cx="7519988" cy="79977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19566"/>
              <a:ext cx="3255742" cy="584767"/>
              <a:chOff x="5043488" y="475173"/>
              <a:chExt cx="3255742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6328837" y="475173"/>
                <a:ext cx="1970393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en-US" altLang="zh-CN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UML</a:t>
                </a:r>
                <a:r>
                  <a:rPr lang="zh-CN" altLang="en-US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图例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reeform 97"/>
          <p:cNvSpPr/>
          <p:nvPr/>
        </p:nvSpPr>
        <p:spPr bwMode="auto">
          <a:xfrm>
            <a:off x="65086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reeform 97"/>
          <p:cNvSpPr/>
          <p:nvPr/>
        </p:nvSpPr>
        <p:spPr bwMode="auto">
          <a:xfrm>
            <a:off x="3116483" y="5498486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2F464EB-149E-4BD5-A991-BFCE5E103042}"/>
              </a:ext>
            </a:extLst>
          </p:cNvPr>
          <p:cNvSpPr txBox="1"/>
          <p:nvPr/>
        </p:nvSpPr>
        <p:spPr>
          <a:xfrm>
            <a:off x="996384" y="2084958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对话框图</a:t>
            </a:r>
            <a:endParaRPr lang="en-US" altLang="zh-CN" b="1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8472E97-7DE5-45DC-A499-387C4E35D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213" y="2100116"/>
            <a:ext cx="6046903" cy="31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7665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1586173" y="2335004"/>
            <a:ext cx="3793579" cy="592932"/>
            <a:chOff x="5180762" y="1341138"/>
            <a:chExt cx="3793579" cy="592932"/>
          </a:xfrm>
          <a:solidFill>
            <a:schemeClr val="accent3"/>
          </a:solidFill>
        </p:grpSpPr>
        <p:sp>
          <p:nvSpPr>
            <p:cNvPr id="36" name="Freeform 11"/>
            <p:cNvSpPr/>
            <p:nvPr/>
          </p:nvSpPr>
          <p:spPr bwMode="auto">
            <a:xfrm>
              <a:off x="5303349" y="1341138"/>
              <a:ext cx="668870" cy="84534"/>
            </a:xfrm>
            <a:custGeom>
              <a:avLst/>
              <a:gdLst>
                <a:gd name="T0" fmla="*/ 111 w 1156"/>
                <a:gd name="T1" fmla="*/ 0 h 142"/>
                <a:gd name="T2" fmla="*/ 1045 w 1156"/>
                <a:gd name="T3" fmla="*/ 0 h 142"/>
                <a:gd name="T4" fmla="*/ 1156 w 1156"/>
                <a:gd name="T5" fmla="*/ 142 h 142"/>
                <a:gd name="T6" fmla="*/ 0 w 1156"/>
                <a:gd name="T7" fmla="*/ 142 h 142"/>
                <a:gd name="T8" fmla="*/ 111 w 1156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2" tIns="34281" rIns="68562" bIns="34281"/>
            <a:lstStyle/>
            <a:p>
              <a:endParaRPr lang="zh-CN" altLang="en-US"/>
            </a:p>
          </p:txBody>
        </p:sp>
        <p:sp>
          <p:nvSpPr>
            <p:cNvPr id="37" name="Freeform 10"/>
            <p:cNvSpPr/>
            <p:nvPr/>
          </p:nvSpPr>
          <p:spPr bwMode="auto">
            <a:xfrm>
              <a:off x="5180762" y="1407814"/>
              <a:ext cx="3793579" cy="526256"/>
            </a:xfrm>
            <a:custGeom>
              <a:avLst/>
              <a:gdLst>
                <a:gd name="T0" fmla="*/ 97 w 8676"/>
                <a:gd name="T1" fmla="*/ 0 h 884"/>
                <a:gd name="T2" fmla="*/ 8475 w 8676"/>
                <a:gd name="T3" fmla="*/ 0 h 884"/>
                <a:gd name="T4" fmla="*/ 8676 w 8676"/>
                <a:gd name="T5" fmla="*/ 202 h 884"/>
                <a:gd name="T6" fmla="*/ 8676 w 8676"/>
                <a:gd name="T7" fmla="*/ 788 h 884"/>
                <a:gd name="T8" fmla="*/ 8579 w 8676"/>
                <a:gd name="T9" fmla="*/ 884 h 884"/>
                <a:gd name="T10" fmla="*/ 97 w 8676"/>
                <a:gd name="T11" fmla="*/ 884 h 884"/>
                <a:gd name="T12" fmla="*/ 0 w 8676"/>
                <a:gd name="T13" fmla="*/ 788 h 884"/>
                <a:gd name="T14" fmla="*/ 0 w 8676"/>
                <a:gd name="T15" fmla="*/ 96 h 884"/>
                <a:gd name="T16" fmla="*/ 97 w 8676"/>
                <a:gd name="T17" fmla="*/ 0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6" h="884">
                  <a:moveTo>
                    <a:pt x="97" y="0"/>
                  </a:moveTo>
                  <a:lnTo>
                    <a:pt x="8475" y="0"/>
                  </a:lnTo>
                  <a:lnTo>
                    <a:pt x="8676" y="202"/>
                  </a:lnTo>
                  <a:lnTo>
                    <a:pt x="8676" y="788"/>
                  </a:lnTo>
                  <a:cubicBezTo>
                    <a:pt x="8676" y="841"/>
                    <a:pt x="8632" y="884"/>
                    <a:pt x="8579" y="884"/>
                  </a:cubicBezTo>
                  <a:lnTo>
                    <a:pt x="97" y="884"/>
                  </a:lnTo>
                  <a:cubicBezTo>
                    <a:pt x="44" y="884"/>
                    <a:pt x="0" y="841"/>
                    <a:pt x="0" y="788"/>
                  </a:cubicBezTo>
                  <a:lnTo>
                    <a:pt x="0" y="96"/>
                  </a:lnTo>
                  <a:cubicBezTo>
                    <a:pt x="0" y="43"/>
                    <a:pt x="44" y="0"/>
                    <a:pt x="97" y="0"/>
                  </a:cubicBezTo>
                  <a:close/>
                </a:path>
              </a:pathLst>
            </a:custGeom>
            <a:grpFill/>
            <a:ln w="10" cap="flat" cmpd="sng">
              <a:solidFill>
                <a:srgbClr val="A8A9AD"/>
              </a:solidFill>
              <a:round/>
            </a:ln>
          </p:spPr>
          <p:txBody>
            <a:bodyPr lIns="68562" tIns="34281" rIns="68562" bIns="34281"/>
            <a:lstStyle/>
            <a:p>
              <a:endParaRPr lang="zh-CN" altLang="en-US"/>
            </a:p>
          </p:txBody>
        </p:sp>
        <p:sp>
          <p:nvSpPr>
            <p:cNvPr id="38" name="Rectangle 12"/>
            <p:cNvSpPr>
              <a:spLocks noChangeArrowheads="1"/>
            </p:cNvSpPr>
            <p:nvPr/>
          </p:nvSpPr>
          <p:spPr bwMode="auto">
            <a:xfrm>
              <a:off x="5367617" y="1341139"/>
              <a:ext cx="540333" cy="553640"/>
            </a:xfrm>
            <a:prstGeom prst="rect">
              <a:avLst/>
            </a:prstGeom>
            <a:grpFill/>
            <a:ln>
              <a:noFill/>
            </a:ln>
          </p:spPr>
          <p:txBody>
            <a:bodyPr lIns="68562" tIns="34281" rIns="68562" bIns="3428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9" name="TextBox 105"/>
            <p:cNvSpPr txBox="1">
              <a:spLocks noChangeArrowheads="1"/>
            </p:cNvSpPr>
            <p:nvPr/>
          </p:nvSpPr>
          <p:spPr bwMode="auto">
            <a:xfrm>
              <a:off x="6065051" y="1454247"/>
              <a:ext cx="2488465" cy="438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Vision &amp; Scope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TextBox 106"/>
            <p:cNvSpPr txBox="1">
              <a:spLocks noChangeArrowheads="1"/>
            </p:cNvSpPr>
            <p:nvPr/>
          </p:nvSpPr>
          <p:spPr bwMode="auto">
            <a:xfrm>
              <a:off x="5448548" y="1373285"/>
              <a:ext cx="375708" cy="53089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608104" y="3122135"/>
            <a:ext cx="3793579" cy="592931"/>
            <a:chOff x="5694561" y="2088852"/>
            <a:chExt cx="3793579" cy="592931"/>
          </a:xfrm>
          <a:solidFill>
            <a:schemeClr val="accent2"/>
          </a:solidFill>
        </p:grpSpPr>
        <p:sp>
          <p:nvSpPr>
            <p:cNvPr id="42" name="Freeform 11"/>
            <p:cNvSpPr/>
            <p:nvPr/>
          </p:nvSpPr>
          <p:spPr bwMode="auto">
            <a:xfrm>
              <a:off x="5817148" y="2088852"/>
              <a:ext cx="668870" cy="84535"/>
            </a:xfrm>
            <a:custGeom>
              <a:avLst/>
              <a:gdLst>
                <a:gd name="T0" fmla="*/ 111 w 1156"/>
                <a:gd name="T1" fmla="*/ 0 h 142"/>
                <a:gd name="T2" fmla="*/ 1045 w 1156"/>
                <a:gd name="T3" fmla="*/ 0 h 142"/>
                <a:gd name="T4" fmla="*/ 1156 w 1156"/>
                <a:gd name="T5" fmla="*/ 142 h 142"/>
                <a:gd name="T6" fmla="*/ 0 w 1156"/>
                <a:gd name="T7" fmla="*/ 142 h 142"/>
                <a:gd name="T8" fmla="*/ 111 w 1156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2" tIns="34281" rIns="68562" bIns="34281"/>
            <a:lstStyle/>
            <a:p>
              <a:endParaRPr lang="zh-CN" altLang="en-US"/>
            </a:p>
          </p:txBody>
        </p:sp>
        <p:sp>
          <p:nvSpPr>
            <p:cNvPr id="43" name="Freeform 10"/>
            <p:cNvSpPr/>
            <p:nvPr/>
          </p:nvSpPr>
          <p:spPr bwMode="auto">
            <a:xfrm>
              <a:off x="5694561" y="2155527"/>
              <a:ext cx="3793579" cy="526256"/>
            </a:xfrm>
            <a:custGeom>
              <a:avLst/>
              <a:gdLst>
                <a:gd name="T0" fmla="*/ 97 w 8676"/>
                <a:gd name="T1" fmla="*/ 0 h 884"/>
                <a:gd name="T2" fmla="*/ 8475 w 8676"/>
                <a:gd name="T3" fmla="*/ 0 h 884"/>
                <a:gd name="T4" fmla="*/ 8676 w 8676"/>
                <a:gd name="T5" fmla="*/ 202 h 884"/>
                <a:gd name="T6" fmla="*/ 8676 w 8676"/>
                <a:gd name="T7" fmla="*/ 788 h 884"/>
                <a:gd name="T8" fmla="*/ 8579 w 8676"/>
                <a:gd name="T9" fmla="*/ 884 h 884"/>
                <a:gd name="T10" fmla="*/ 97 w 8676"/>
                <a:gd name="T11" fmla="*/ 884 h 884"/>
                <a:gd name="T12" fmla="*/ 0 w 8676"/>
                <a:gd name="T13" fmla="*/ 788 h 884"/>
                <a:gd name="T14" fmla="*/ 0 w 8676"/>
                <a:gd name="T15" fmla="*/ 96 h 884"/>
                <a:gd name="T16" fmla="*/ 97 w 8676"/>
                <a:gd name="T17" fmla="*/ 0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6" h="884">
                  <a:moveTo>
                    <a:pt x="97" y="0"/>
                  </a:moveTo>
                  <a:lnTo>
                    <a:pt x="8475" y="0"/>
                  </a:lnTo>
                  <a:lnTo>
                    <a:pt x="8676" y="202"/>
                  </a:lnTo>
                  <a:lnTo>
                    <a:pt x="8676" y="788"/>
                  </a:lnTo>
                  <a:cubicBezTo>
                    <a:pt x="8676" y="841"/>
                    <a:pt x="8632" y="884"/>
                    <a:pt x="8579" y="884"/>
                  </a:cubicBezTo>
                  <a:lnTo>
                    <a:pt x="97" y="884"/>
                  </a:lnTo>
                  <a:cubicBezTo>
                    <a:pt x="44" y="884"/>
                    <a:pt x="0" y="841"/>
                    <a:pt x="0" y="788"/>
                  </a:cubicBezTo>
                  <a:lnTo>
                    <a:pt x="0" y="96"/>
                  </a:lnTo>
                  <a:cubicBezTo>
                    <a:pt x="0" y="43"/>
                    <a:pt x="44" y="0"/>
                    <a:pt x="97" y="0"/>
                  </a:cubicBezTo>
                  <a:close/>
                </a:path>
              </a:pathLst>
            </a:custGeom>
            <a:grpFill/>
            <a:ln w="10" cap="flat" cmpd="sng">
              <a:solidFill>
                <a:srgbClr val="A8A9AD"/>
              </a:solidFill>
              <a:round/>
            </a:ln>
          </p:spPr>
          <p:txBody>
            <a:bodyPr lIns="68562" tIns="34281" rIns="68562" bIns="34281"/>
            <a:lstStyle/>
            <a:p>
              <a:endParaRPr lang="zh-CN" altLang="en-US" dirty="0"/>
            </a:p>
          </p:txBody>
        </p:sp>
        <p:sp>
          <p:nvSpPr>
            <p:cNvPr id="44" name="Rectangle 12"/>
            <p:cNvSpPr>
              <a:spLocks noChangeArrowheads="1"/>
            </p:cNvSpPr>
            <p:nvPr/>
          </p:nvSpPr>
          <p:spPr bwMode="auto">
            <a:xfrm>
              <a:off x="5881416" y="2088852"/>
              <a:ext cx="540333" cy="553641"/>
            </a:xfrm>
            <a:prstGeom prst="rect">
              <a:avLst/>
            </a:prstGeom>
            <a:grpFill/>
            <a:ln>
              <a:noFill/>
            </a:ln>
          </p:spPr>
          <p:txBody>
            <a:bodyPr lIns="68562" tIns="34281" rIns="68562" bIns="3428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5" name="TextBox 108"/>
            <p:cNvSpPr txBox="1">
              <a:spLocks noChangeArrowheads="1"/>
            </p:cNvSpPr>
            <p:nvPr/>
          </p:nvSpPr>
          <p:spPr bwMode="auto">
            <a:xfrm>
              <a:off x="6578850" y="2224583"/>
              <a:ext cx="2292899" cy="438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需求获取及确认</a:t>
              </a:r>
            </a:p>
          </p:txBody>
        </p:sp>
        <p:sp>
          <p:nvSpPr>
            <p:cNvPr id="46" name="TextBox 109"/>
            <p:cNvSpPr txBox="1">
              <a:spLocks noChangeArrowheads="1"/>
            </p:cNvSpPr>
            <p:nvPr/>
          </p:nvSpPr>
          <p:spPr bwMode="auto">
            <a:xfrm>
              <a:off x="5962347" y="2104330"/>
              <a:ext cx="370840" cy="5289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3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6623806" y="2396406"/>
            <a:ext cx="3793579" cy="591741"/>
            <a:chOff x="5862527" y="3014841"/>
            <a:chExt cx="3793579" cy="591741"/>
          </a:xfrm>
          <a:solidFill>
            <a:schemeClr val="accent4"/>
          </a:solidFill>
        </p:grpSpPr>
        <p:sp>
          <p:nvSpPr>
            <p:cNvPr id="48" name="Freeform 11"/>
            <p:cNvSpPr/>
            <p:nvPr/>
          </p:nvSpPr>
          <p:spPr bwMode="auto">
            <a:xfrm>
              <a:off x="5985114" y="3014841"/>
              <a:ext cx="668870" cy="84534"/>
            </a:xfrm>
            <a:custGeom>
              <a:avLst/>
              <a:gdLst>
                <a:gd name="T0" fmla="*/ 111 w 1156"/>
                <a:gd name="T1" fmla="*/ 0 h 142"/>
                <a:gd name="T2" fmla="*/ 1045 w 1156"/>
                <a:gd name="T3" fmla="*/ 0 h 142"/>
                <a:gd name="T4" fmla="*/ 1156 w 1156"/>
                <a:gd name="T5" fmla="*/ 142 h 142"/>
                <a:gd name="T6" fmla="*/ 0 w 1156"/>
                <a:gd name="T7" fmla="*/ 142 h 142"/>
                <a:gd name="T8" fmla="*/ 111 w 1156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2" tIns="34281" rIns="68562" bIns="34281"/>
            <a:lstStyle/>
            <a:p>
              <a:endParaRPr lang="zh-CN" altLang="en-US"/>
            </a:p>
          </p:txBody>
        </p:sp>
        <p:sp>
          <p:nvSpPr>
            <p:cNvPr id="49" name="Freeform 10"/>
            <p:cNvSpPr/>
            <p:nvPr/>
          </p:nvSpPr>
          <p:spPr bwMode="auto">
            <a:xfrm>
              <a:off x="5862527" y="3080326"/>
              <a:ext cx="3793579" cy="526256"/>
            </a:xfrm>
            <a:custGeom>
              <a:avLst/>
              <a:gdLst>
                <a:gd name="T0" fmla="*/ 97 w 8676"/>
                <a:gd name="T1" fmla="*/ 0 h 884"/>
                <a:gd name="T2" fmla="*/ 8475 w 8676"/>
                <a:gd name="T3" fmla="*/ 0 h 884"/>
                <a:gd name="T4" fmla="*/ 8676 w 8676"/>
                <a:gd name="T5" fmla="*/ 202 h 884"/>
                <a:gd name="T6" fmla="*/ 8676 w 8676"/>
                <a:gd name="T7" fmla="*/ 788 h 884"/>
                <a:gd name="T8" fmla="*/ 8579 w 8676"/>
                <a:gd name="T9" fmla="*/ 884 h 884"/>
                <a:gd name="T10" fmla="*/ 97 w 8676"/>
                <a:gd name="T11" fmla="*/ 884 h 884"/>
                <a:gd name="T12" fmla="*/ 0 w 8676"/>
                <a:gd name="T13" fmla="*/ 788 h 884"/>
                <a:gd name="T14" fmla="*/ 0 w 8676"/>
                <a:gd name="T15" fmla="*/ 96 h 884"/>
                <a:gd name="T16" fmla="*/ 97 w 8676"/>
                <a:gd name="T17" fmla="*/ 0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6" h="884">
                  <a:moveTo>
                    <a:pt x="97" y="0"/>
                  </a:moveTo>
                  <a:lnTo>
                    <a:pt x="8475" y="0"/>
                  </a:lnTo>
                  <a:lnTo>
                    <a:pt x="8676" y="202"/>
                  </a:lnTo>
                  <a:lnTo>
                    <a:pt x="8676" y="788"/>
                  </a:lnTo>
                  <a:cubicBezTo>
                    <a:pt x="8676" y="841"/>
                    <a:pt x="8632" y="884"/>
                    <a:pt x="8579" y="884"/>
                  </a:cubicBezTo>
                  <a:lnTo>
                    <a:pt x="97" y="884"/>
                  </a:lnTo>
                  <a:cubicBezTo>
                    <a:pt x="44" y="884"/>
                    <a:pt x="0" y="841"/>
                    <a:pt x="0" y="788"/>
                  </a:cubicBezTo>
                  <a:lnTo>
                    <a:pt x="0" y="96"/>
                  </a:lnTo>
                  <a:cubicBezTo>
                    <a:pt x="0" y="43"/>
                    <a:pt x="44" y="0"/>
                    <a:pt x="97" y="0"/>
                  </a:cubicBezTo>
                  <a:close/>
                </a:path>
              </a:pathLst>
            </a:custGeom>
            <a:grpFill/>
            <a:ln w="10" cap="flat" cmpd="sng">
              <a:solidFill>
                <a:srgbClr val="A8A9AD"/>
              </a:solidFill>
              <a:round/>
            </a:ln>
          </p:spPr>
          <p:txBody>
            <a:bodyPr lIns="68562" tIns="34281" rIns="68562" bIns="34281"/>
            <a:lstStyle/>
            <a:p>
              <a:endParaRPr lang="zh-CN" altLang="en-US"/>
            </a:p>
          </p:txBody>
        </p:sp>
        <p:sp>
          <p:nvSpPr>
            <p:cNvPr id="50" name="Rectangle 12"/>
            <p:cNvSpPr>
              <a:spLocks noChangeArrowheads="1"/>
            </p:cNvSpPr>
            <p:nvPr/>
          </p:nvSpPr>
          <p:spPr bwMode="auto">
            <a:xfrm>
              <a:off x="6049382" y="3014842"/>
              <a:ext cx="540333" cy="553640"/>
            </a:xfrm>
            <a:prstGeom prst="rect">
              <a:avLst/>
            </a:prstGeom>
            <a:grpFill/>
            <a:ln>
              <a:noFill/>
            </a:ln>
          </p:spPr>
          <p:txBody>
            <a:bodyPr lIns="68562" tIns="34281" rIns="68562" bIns="3428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" name="TextBox 115"/>
            <p:cNvSpPr txBox="1">
              <a:spLocks noChangeArrowheads="1"/>
            </p:cNvSpPr>
            <p:nvPr/>
          </p:nvSpPr>
          <p:spPr bwMode="auto">
            <a:xfrm>
              <a:off x="6746816" y="3110091"/>
              <a:ext cx="1061793" cy="438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用户群</a:t>
              </a:r>
            </a:p>
          </p:txBody>
        </p:sp>
        <p:sp>
          <p:nvSpPr>
            <p:cNvPr id="52" name="TextBox 116"/>
            <p:cNvSpPr txBox="1">
              <a:spLocks noChangeArrowheads="1"/>
            </p:cNvSpPr>
            <p:nvPr/>
          </p:nvSpPr>
          <p:spPr bwMode="auto">
            <a:xfrm>
              <a:off x="6130313" y="3029129"/>
              <a:ext cx="370840" cy="5289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6613131" y="3166964"/>
            <a:ext cx="3793579" cy="591741"/>
            <a:chOff x="5677148" y="3848257"/>
            <a:chExt cx="3793579" cy="591741"/>
          </a:xfrm>
          <a:solidFill>
            <a:schemeClr val="accent1">
              <a:lumMod val="75000"/>
            </a:schemeClr>
          </a:solidFill>
        </p:grpSpPr>
        <p:sp>
          <p:nvSpPr>
            <p:cNvPr id="54" name="Freeform 11"/>
            <p:cNvSpPr/>
            <p:nvPr/>
          </p:nvSpPr>
          <p:spPr bwMode="auto">
            <a:xfrm>
              <a:off x="5787035" y="3848257"/>
              <a:ext cx="668870" cy="84534"/>
            </a:xfrm>
            <a:custGeom>
              <a:avLst/>
              <a:gdLst>
                <a:gd name="T0" fmla="*/ 111 w 1156"/>
                <a:gd name="T1" fmla="*/ 0 h 142"/>
                <a:gd name="T2" fmla="*/ 1045 w 1156"/>
                <a:gd name="T3" fmla="*/ 0 h 142"/>
                <a:gd name="T4" fmla="*/ 1156 w 1156"/>
                <a:gd name="T5" fmla="*/ 142 h 142"/>
                <a:gd name="T6" fmla="*/ 0 w 1156"/>
                <a:gd name="T7" fmla="*/ 142 h 142"/>
                <a:gd name="T8" fmla="*/ 111 w 1156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68562" tIns="34281" rIns="68562" bIns="34281"/>
            <a:lstStyle/>
            <a:p>
              <a:endParaRPr lang="zh-CN" altLang="en-US"/>
            </a:p>
          </p:txBody>
        </p:sp>
        <p:sp>
          <p:nvSpPr>
            <p:cNvPr id="55" name="Freeform 10"/>
            <p:cNvSpPr/>
            <p:nvPr/>
          </p:nvSpPr>
          <p:spPr bwMode="auto">
            <a:xfrm>
              <a:off x="5677148" y="3913742"/>
              <a:ext cx="3793579" cy="526256"/>
            </a:xfrm>
            <a:custGeom>
              <a:avLst/>
              <a:gdLst>
                <a:gd name="T0" fmla="*/ 97 w 8676"/>
                <a:gd name="T1" fmla="*/ 0 h 884"/>
                <a:gd name="T2" fmla="*/ 8475 w 8676"/>
                <a:gd name="T3" fmla="*/ 0 h 884"/>
                <a:gd name="T4" fmla="*/ 8676 w 8676"/>
                <a:gd name="T5" fmla="*/ 202 h 884"/>
                <a:gd name="T6" fmla="*/ 8676 w 8676"/>
                <a:gd name="T7" fmla="*/ 788 h 884"/>
                <a:gd name="T8" fmla="*/ 8579 w 8676"/>
                <a:gd name="T9" fmla="*/ 884 h 884"/>
                <a:gd name="T10" fmla="*/ 97 w 8676"/>
                <a:gd name="T11" fmla="*/ 884 h 884"/>
                <a:gd name="T12" fmla="*/ 0 w 8676"/>
                <a:gd name="T13" fmla="*/ 788 h 884"/>
                <a:gd name="T14" fmla="*/ 0 w 8676"/>
                <a:gd name="T15" fmla="*/ 96 h 884"/>
                <a:gd name="T16" fmla="*/ 97 w 8676"/>
                <a:gd name="T17" fmla="*/ 0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6" h="884">
                  <a:moveTo>
                    <a:pt x="97" y="0"/>
                  </a:moveTo>
                  <a:lnTo>
                    <a:pt x="8475" y="0"/>
                  </a:lnTo>
                  <a:lnTo>
                    <a:pt x="8676" y="202"/>
                  </a:lnTo>
                  <a:lnTo>
                    <a:pt x="8676" y="788"/>
                  </a:lnTo>
                  <a:cubicBezTo>
                    <a:pt x="8676" y="841"/>
                    <a:pt x="8632" y="884"/>
                    <a:pt x="8579" y="884"/>
                  </a:cubicBezTo>
                  <a:lnTo>
                    <a:pt x="97" y="884"/>
                  </a:lnTo>
                  <a:cubicBezTo>
                    <a:pt x="44" y="884"/>
                    <a:pt x="0" y="841"/>
                    <a:pt x="0" y="788"/>
                  </a:cubicBezTo>
                  <a:lnTo>
                    <a:pt x="0" y="96"/>
                  </a:lnTo>
                  <a:cubicBezTo>
                    <a:pt x="0" y="43"/>
                    <a:pt x="44" y="0"/>
                    <a:pt x="97" y="0"/>
                  </a:cubicBezTo>
                  <a:close/>
                </a:path>
              </a:pathLst>
            </a:custGeom>
            <a:grpFill/>
            <a:ln w="10" cap="flat" cmpd="sng">
              <a:solidFill>
                <a:srgbClr val="A8A9AD"/>
              </a:solidFill>
              <a:round/>
            </a:ln>
          </p:spPr>
          <p:txBody>
            <a:bodyPr lIns="68562" tIns="34281" rIns="68562" bIns="34281"/>
            <a:lstStyle/>
            <a:p>
              <a:endParaRPr lang="zh-CN" altLang="en-US" dirty="0"/>
            </a:p>
          </p:txBody>
        </p:sp>
        <p:sp>
          <p:nvSpPr>
            <p:cNvPr id="56" name="Rectangle 12"/>
            <p:cNvSpPr>
              <a:spLocks noChangeArrowheads="1"/>
            </p:cNvSpPr>
            <p:nvPr/>
          </p:nvSpPr>
          <p:spPr bwMode="auto">
            <a:xfrm>
              <a:off x="5864003" y="3848258"/>
              <a:ext cx="540333" cy="55364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68562" tIns="34281" rIns="68562" bIns="3428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7" name="TextBox 117"/>
            <p:cNvSpPr txBox="1">
              <a:spLocks noChangeArrowheads="1"/>
            </p:cNvSpPr>
            <p:nvPr/>
          </p:nvSpPr>
          <p:spPr bwMode="auto">
            <a:xfrm>
              <a:off x="6561437" y="3951841"/>
              <a:ext cx="1369569" cy="438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界面原型</a:t>
              </a:r>
            </a:p>
          </p:txBody>
        </p:sp>
        <p:sp>
          <p:nvSpPr>
            <p:cNvPr id="58" name="TextBox 118"/>
            <p:cNvSpPr txBox="1">
              <a:spLocks noChangeArrowheads="1"/>
            </p:cNvSpPr>
            <p:nvPr/>
          </p:nvSpPr>
          <p:spPr bwMode="auto">
            <a:xfrm>
              <a:off x="5944934" y="3870879"/>
              <a:ext cx="375708" cy="53089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3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4983724" y="167810"/>
            <a:ext cx="2270571" cy="2270569"/>
            <a:chOff x="3535099" y="1592978"/>
            <a:chExt cx="1182749" cy="1182749"/>
          </a:xfrm>
          <a:effectLst/>
        </p:grpSpPr>
        <p:sp>
          <p:nvSpPr>
            <p:cNvPr id="109" name="椭圆 108"/>
            <p:cNvSpPr/>
            <p:nvPr/>
          </p:nvSpPr>
          <p:spPr>
            <a:xfrm>
              <a:off x="3535099" y="1592978"/>
              <a:ext cx="1182749" cy="1182749"/>
            </a:xfrm>
            <a:prstGeom prst="ellipse">
              <a:avLst/>
            </a:prstGeom>
            <a:solidFill>
              <a:schemeClr val="accent3"/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10" name="文本框 1"/>
            <p:cNvSpPr txBox="1"/>
            <p:nvPr/>
          </p:nvSpPr>
          <p:spPr>
            <a:xfrm>
              <a:off x="3718006" y="1919472"/>
              <a:ext cx="817642" cy="48096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621355" y="3906990"/>
            <a:ext cx="3793579" cy="592932"/>
            <a:chOff x="5180762" y="1341138"/>
            <a:chExt cx="3793579" cy="592932"/>
          </a:xfrm>
          <a:solidFill>
            <a:schemeClr val="accent3"/>
          </a:solidFill>
        </p:grpSpPr>
        <p:sp>
          <p:nvSpPr>
            <p:cNvPr id="3" name="Freeform 11"/>
            <p:cNvSpPr/>
            <p:nvPr/>
          </p:nvSpPr>
          <p:spPr bwMode="auto">
            <a:xfrm>
              <a:off x="5303349" y="1341138"/>
              <a:ext cx="668870" cy="84534"/>
            </a:xfrm>
            <a:custGeom>
              <a:avLst/>
              <a:gdLst>
                <a:gd name="T0" fmla="*/ 111 w 1156"/>
                <a:gd name="T1" fmla="*/ 0 h 142"/>
                <a:gd name="T2" fmla="*/ 1045 w 1156"/>
                <a:gd name="T3" fmla="*/ 0 h 142"/>
                <a:gd name="T4" fmla="*/ 1156 w 1156"/>
                <a:gd name="T5" fmla="*/ 142 h 142"/>
                <a:gd name="T6" fmla="*/ 0 w 1156"/>
                <a:gd name="T7" fmla="*/ 142 h 142"/>
                <a:gd name="T8" fmla="*/ 111 w 1156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2" tIns="34281" rIns="68562" bIns="34281"/>
            <a:lstStyle/>
            <a:p>
              <a:endParaRPr lang="zh-CN" altLang="en-US"/>
            </a:p>
          </p:txBody>
        </p:sp>
        <p:sp>
          <p:nvSpPr>
            <p:cNvPr id="4" name="Freeform 10"/>
            <p:cNvSpPr/>
            <p:nvPr/>
          </p:nvSpPr>
          <p:spPr bwMode="auto">
            <a:xfrm>
              <a:off x="5180762" y="1407814"/>
              <a:ext cx="3793579" cy="526256"/>
            </a:xfrm>
            <a:custGeom>
              <a:avLst/>
              <a:gdLst>
                <a:gd name="T0" fmla="*/ 97 w 8676"/>
                <a:gd name="T1" fmla="*/ 0 h 884"/>
                <a:gd name="T2" fmla="*/ 8475 w 8676"/>
                <a:gd name="T3" fmla="*/ 0 h 884"/>
                <a:gd name="T4" fmla="*/ 8676 w 8676"/>
                <a:gd name="T5" fmla="*/ 202 h 884"/>
                <a:gd name="T6" fmla="*/ 8676 w 8676"/>
                <a:gd name="T7" fmla="*/ 788 h 884"/>
                <a:gd name="T8" fmla="*/ 8579 w 8676"/>
                <a:gd name="T9" fmla="*/ 884 h 884"/>
                <a:gd name="T10" fmla="*/ 97 w 8676"/>
                <a:gd name="T11" fmla="*/ 884 h 884"/>
                <a:gd name="T12" fmla="*/ 0 w 8676"/>
                <a:gd name="T13" fmla="*/ 788 h 884"/>
                <a:gd name="T14" fmla="*/ 0 w 8676"/>
                <a:gd name="T15" fmla="*/ 96 h 884"/>
                <a:gd name="T16" fmla="*/ 97 w 8676"/>
                <a:gd name="T17" fmla="*/ 0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6" h="884">
                  <a:moveTo>
                    <a:pt x="97" y="0"/>
                  </a:moveTo>
                  <a:lnTo>
                    <a:pt x="8475" y="0"/>
                  </a:lnTo>
                  <a:lnTo>
                    <a:pt x="8676" y="202"/>
                  </a:lnTo>
                  <a:lnTo>
                    <a:pt x="8676" y="788"/>
                  </a:lnTo>
                  <a:cubicBezTo>
                    <a:pt x="8676" y="841"/>
                    <a:pt x="8632" y="884"/>
                    <a:pt x="8579" y="884"/>
                  </a:cubicBezTo>
                  <a:lnTo>
                    <a:pt x="97" y="884"/>
                  </a:lnTo>
                  <a:cubicBezTo>
                    <a:pt x="44" y="884"/>
                    <a:pt x="0" y="841"/>
                    <a:pt x="0" y="788"/>
                  </a:cubicBezTo>
                  <a:lnTo>
                    <a:pt x="0" y="96"/>
                  </a:lnTo>
                  <a:cubicBezTo>
                    <a:pt x="0" y="43"/>
                    <a:pt x="44" y="0"/>
                    <a:pt x="97" y="0"/>
                  </a:cubicBezTo>
                  <a:close/>
                </a:path>
              </a:pathLst>
            </a:custGeom>
            <a:grpFill/>
            <a:ln w="10" cap="flat" cmpd="sng">
              <a:solidFill>
                <a:srgbClr val="A8A9AD"/>
              </a:solidFill>
              <a:round/>
            </a:ln>
          </p:spPr>
          <p:txBody>
            <a:bodyPr lIns="68562" tIns="34281" rIns="68562" bIns="34281"/>
            <a:lstStyle/>
            <a:p>
              <a:endParaRPr lang="zh-CN" altLang="en-US" dirty="0"/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367617" y="1341139"/>
              <a:ext cx="540333" cy="553640"/>
            </a:xfrm>
            <a:prstGeom prst="rect">
              <a:avLst/>
            </a:prstGeom>
            <a:grpFill/>
            <a:ln>
              <a:noFill/>
            </a:ln>
          </p:spPr>
          <p:txBody>
            <a:bodyPr lIns="68562" tIns="34281" rIns="68562" bIns="3428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" name="TextBox 105"/>
            <p:cNvSpPr txBox="1">
              <a:spLocks noChangeArrowheads="1"/>
            </p:cNvSpPr>
            <p:nvPr/>
          </p:nvSpPr>
          <p:spPr bwMode="auto">
            <a:xfrm>
              <a:off x="6065051" y="1454247"/>
              <a:ext cx="1369569" cy="438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数据字典</a:t>
              </a:r>
              <a:endPara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TextBox 106"/>
            <p:cNvSpPr txBox="1">
              <a:spLocks noChangeArrowheads="1"/>
            </p:cNvSpPr>
            <p:nvPr/>
          </p:nvSpPr>
          <p:spPr bwMode="auto">
            <a:xfrm>
              <a:off x="5448548" y="1373285"/>
              <a:ext cx="370840" cy="5289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613131" y="3944220"/>
            <a:ext cx="3793579" cy="591741"/>
            <a:chOff x="5862527" y="3014841"/>
            <a:chExt cx="3793579" cy="591741"/>
          </a:xfrm>
          <a:solidFill>
            <a:schemeClr val="accent4"/>
          </a:solidFill>
        </p:grpSpPr>
        <p:sp>
          <p:nvSpPr>
            <p:cNvPr id="15" name="Freeform 11"/>
            <p:cNvSpPr/>
            <p:nvPr/>
          </p:nvSpPr>
          <p:spPr bwMode="auto">
            <a:xfrm>
              <a:off x="5985114" y="3014841"/>
              <a:ext cx="668870" cy="84534"/>
            </a:xfrm>
            <a:custGeom>
              <a:avLst/>
              <a:gdLst>
                <a:gd name="T0" fmla="*/ 111 w 1156"/>
                <a:gd name="T1" fmla="*/ 0 h 142"/>
                <a:gd name="T2" fmla="*/ 1045 w 1156"/>
                <a:gd name="T3" fmla="*/ 0 h 142"/>
                <a:gd name="T4" fmla="*/ 1156 w 1156"/>
                <a:gd name="T5" fmla="*/ 142 h 142"/>
                <a:gd name="T6" fmla="*/ 0 w 1156"/>
                <a:gd name="T7" fmla="*/ 142 h 142"/>
                <a:gd name="T8" fmla="*/ 111 w 1156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2" tIns="34281" rIns="68562" bIns="34281"/>
            <a:lstStyle/>
            <a:p>
              <a:endParaRPr lang="zh-CN" altLang="en-US"/>
            </a:p>
          </p:txBody>
        </p:sp>
        <p:sp>
          <p:nvSpPr>
            <p:cNvPr id="16" name="Freeform 10"/>
            <p:cNvSpPr/>
            <p:nvPr/>
          </p:nvSpPr>
          <p:spPr bwMode="auto">
            <a:xfrm>
              <a:off x="5862527" y="3080326"/>
              <a:ext cx="3793579" cy="526256"/>
            </a:xfrm>
            <a:custGeom>
              <a:avLst/>
              <a:gdLst>
                <a:gd name="T0" fmla="*/ 97 w 8676"/>
                <a:gd name="T1" fmla="*/ 0 h 884"/>
                <a:gd name="T2" fmla="*/ 8475 w 8676"/>
                <a:gd name="T3" fmla="*/ 0 h 884"/>
                <a:gd name="T4" fmla="*/ 8676 w 8676"/>
                <a:gd name="T5" fmla="*/ 202 h 884"/>
                <a:gd name="T6" fmla="*/ 8676 w 8676"/>
                <a:gd name="T7" fmla="*/ 788 h 884"/>
                <a:gd name="T8" fmla="*/ 8579 w 8676"/>
                <a:gd name="T9" fmla="*/ 884 h 884"/>
                <a:gd name="T10" fmla="*/ 97 w 8676"/>
                <a:gd name="T11" fmla="*/ 884 h 884"/>
                <a:gd name="T12" fmla="*/ 0 w 8676"/>
                <a:gd name="T13" fmla="*/ 788 h 884"/>
                <a:gd name="T14" fmla="*/ 0 w 8676"/>
                <a:gd name="T15" fmla="*/ 96 h 884"/>
                <a:gd name="T16" fmla="*/ 97 w 8676"/>
                <a:gd name="T17" fmla="*/ 0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6" h="884">
                  <a:moveTo>
                    <a:pt x="97" y="0"/>
                  </a:moveTo>
                  <a:lnTo>
                    <a:pt x="8475" y="0"/>
                  </a:lnTo>
                  <a:lnTo>
                    <a:pt x="8676" y="202"/>
                  </a:lnTo>
                  <a:lnTo>
                    <a:pt x="8676" y="788"/>
                  </a:lnTo>
                  <a:cubicBezTo>
                    <a:pt x="8676" y="841"/>
                    <a:pt x="8632" y="884"/>
                    <a:pt x="8579" y="884"/>
                  </a:cubicBezTo>
                  <a:lnTo>
                    <a:pt x="97" y="884"/>
                  </a:lnTo>
                  <a:cubicBezTo>
                    <a:pt x="44" y="884"/>
                    <a:pt x="0" y="841"/>
                    <a:pt x="0" y="788"/>
                  </a:cubicBezTo>
                  <a:lnTo>
                    <a:pt x="0" y="96"/>
                  </a:lnTo>
                  <a:cubicBezTo>
                    <a:pt x="0" y="43"/>
                    <a:pt x="44" y="0"/>
                    <a:pt x="97" y="0"/>
                  </a:cubicBezTo>
                  <a:close/>
                </a:path>
              </a:pathLst>
            </a:custGeom>
            <a:grpFill/>
            <a:ln w="10" cap="flat" cmpd="sng">
              <a:solidFill>
                <a:srgbClr val="A8A9AD"/>
              </a:solidFill>
              <a:round/>
            </a:ln>
          </p:spPr>
          <p:txBody>
            <a:bodyPr lIns="68562" tIns="34281" rIns="68562" bIns="34281"/>
            <a:lstStyle/>
            <a:p>
              <a:endParaRPr lang="zh-CN" altLang="en-US" dirty="0"/>
            </a:p>
          </p:txBody>
        </p:sp>
        <p:sp>
          <p:nvSpPr>
            <p:cNvPr id="17" name="Rectangle 12"/>
            <p:cNvSpPr>
              <a:spLocks noChangeArrowheads="1"/>
            </p:cNvSpPr>
            <p:nvPr/>
          </p:nvSpPr>
          <p:spPr bwMode="auto">
            <a:xfrm>
              <a:off x="6049382" y="3014842"/>
              <a:ext cx="540333" cy="553640"/>
            </a:xfrm>
            <a:prstGeom prst="rect">
              <a:avLst/>
            </a:prstGeom>
            <a:grpFill/>
            <a:ln>
              <a:noFill/>
            </a:ln>
          </p:spPr>
          <p:txBody>
            <a:bodyPr lIns="68562" tIns="34281" rIns="68562" bIns="3428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" name="TextBox 115"/>
            <p:cNvSpPr txBox="1">
              <a:spLocks noChangeArrowheads="1"/>
            </p:cNvSpPr>
            <p:nvPr/>
          </p:nvSpPr>
          <p:spPr bwMode="auto">
            <a:xfrm>
              <a:off x="6746816" y="3110091"/>
              <a:ext cx="1443307" cy="438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UML</a:t>
              </a: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图例</a:t>
              </a:r>
            </a:p>
          </p:txBody>
        </p:sp>
        <p:sp>
          <p:nvSpPr>
            <p:cNvPr id="19" name="TextBox 116"/>
            <p:cNvSpPr txBox="1">
              <a:spLocks noChangeArrowheads="1"/>
            </p:cNvSpPr>
            <p:nvPr/>
          </p:nvSpPr>
          <p:spPr bwMode="auto">
            <a:xfrm>
              <a:off x="6130313" y="3029129"/>
              <a:ext cx="370840" cy="5289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6AC49227-E819-4B6B-B8BA-497BB7CA80E5}"/>
              </a:ext>
            </a:extLst>
          </p:cNvPr>
          <p:cNvGrpSpPr/>
          <p:nvPr/>
        </p:nvGrpSpPr>
        <p:grpSpPr>
          <a:xfrm>
            <a:off x="1621355" y="4677430"/>
            <a:ext cx="3793579" cy="592931"/>
            <a:chOff x="5694561" y="2088852"/>
            <a:chExt cx="3793579" cy="592931"/>
          </a:xfrm>
          <a:solidFill>
            <a:schemeClr val="accent2"/>
          </a:solidFill>
        </p:grpSpPr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561C5606-71B8-4EC5-B827-8F8B914C16EB}"/>
                </a:ext>
              </a:extLst>
            </p:cNvPr>
            <p:cNvSpPr/>
            <p:nvPr/>
          </p:nvSpPr>
          <p:spPr bwMode="auto">
            <a:xfrm>
              <a:off x="5817148" y="2088852"/>
              <a:ext cx="668870" cy="84535"/>
            </a:xfrm>
            <a:custGeom>
              <a:avLst/>
              <a:gdLst>
                <a:gd name="T0" fmla="*/ 111 w 1156"/>
                <a:gd name="T1" fmla="*/ 0 h 142"/>
                <a:gd name="T2" fmla="*/ 1045 w 1156"/>
                <a:gd name="T3" fmla="*/ 0 h 142"/>
                <a:gd name="T4" fmla="*/ 1156 w 1156"/>
                <a:gd name="T5" fmla="*/ 142 h 142"/>
                <a:gd name="T6" fmla="*/ 0 w 1156"/>
                <a:gd name="T7" fmla="*/ 142 h 142"/>
                <a:gd name="T8" fmla="*/ 111 w 1156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2" tIns="34281" rIns="68562" bIns="34281"/>
            <a:lstStyle/>
            <a:p>
              <a:endParaRPr lang="zh-CN" altLang="en-US"/>
            </a:p>
          </p:txBody>
        </p:sp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id="{EB85C931-AC58-4058-94B9-5C7FAFF1ACB0}"/>
                </a:ext>
              </a:extLst>
            </p:cNvPr>
            <p:cNvSpPr/>
            <p:nvPr/>
          </p:nvSpPr>
          <p:spPr bwMode="auto">
            <a:xfrm>
              <a:off x="5694561" y="2155527"/>
              <a:ext cx="3793579" cy="526256"/>
            </a:xfrm>
            <a:custGeom>
              <a:avLst/>
              <a:gdLst>
                <a:gd name="T0" fmla="*/ 97 w 8676"/>
                <a:gd name="T1" fmla="*/ 0 h 884"/>
                <a:gd name="T2" fmla="*/ 8475 w 8676"/>
                <a:gd name="T3" fmla="*/ 0 h 884"/>
                <a:gd name="T4" fmla="*/ 8676 w 8676"/>
                <a:gd name="T5" fmla="*/ 202 h 884"/>
                <a:gd name="T6" fmla="*/ 8676 w 8676"/>
                <a:gd name="T7" fmla="*/ 788 h 884"/>
                <a:gd name="T8" fmla="*/ 8579 w 8676"/>
                <a:gd name="T9" fmla="*/ 884 h 884"/>
                <a:gd name="T10" fmla="*/ 97 w 8676"/>
                <a:gd name="T11" fmla="*/ 884 h 884"/>
                <a:gd name="T12" fmla="*/ 0 w 8676"/>
                <a:gd name="T13" fmla="*/ 788 h 884"/>
                <a:gd name="T14" fmla="*/ 0 w 8676"/>
                <a:gd name="T15" fmla="*/ 96 h 884"/>
                <a:gd name="T16" fmla="*/ 97 w 8676"/>
                <a:gd name="T17" fmla="*/ 0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6" h="884">
                  <a:moveTo>
                    <a:pt x="97" y="0"/>
                  </a:moveTo>
                  <a:lnTo>
                    <a:pt x="8475" y="0"/>
                  </a:lnTo>
                  <a:lnTo>
                    <a:pt x="8676" y="202"/>
                  </a:lnTo>
                  <a:lnTo>
                    <a:pt x="8676" y="788"/>
                  </a:lnTo>
                  <a:cubicBezTo>
                    <a:pt x="8676" y="841"/>
                    <a:pt x="8632" y="884"/>
                    <a:pt x="8579" y="884"/>
                  </a:cubicBezTo>
                  <a:lnTo>
                    <a:pt x="97" y="884"/>
                  </a:lnTo>
                  <a:cubicBezTo>
                    <a:pt x="44" y="884"/>
                    <a:pt x="0" y="841"/>
                    <a:pt x="0" y="788"/>
                  </a:cubicBezTo>
                  <a:lnTo>
                    <a:pt x="0" y="96"/>
                  </a:lnTo>
                  <a:cubicBezTo>
                    <a:pt x="0" y="43"/>
                    <a:pt x="44" y="0"/>
                    <a:pt x="97" y="0"/>
                  </a:cubicBezTo>
                  <a:close/>
                </a:path>
              </a:pathLst>
            </a:custGeom>
            <a:grpFill/>
            <a:ln w="10" cap="flat" cmpd="sng">
              <a:solidFill>
                <a:srgbClr val="A8A9AD"/>
              </a:solidFill>
              <a:round/>
            </a:ln>
          </p:spPr>
          <p:txBody>
            <a:bodyPr lIns="68562" tIns="34281" rIns="68562" bIns="34281"/>
            <a:lstStyle/>
            <a:p>
              <a:endParaRPr lang="zh-CN" altLang="en-US" dirty="0"/>
            </a:p>
          </p:txBody>
        </p:sp>
        <p:sp>
          <p:nvSpPr>
            <p:cNvPr id="62" name="Rectangle 12">
              <a:extLst>
                <a:ext uri="{FF2B5EF4-FFF2-40B4-BE49-F238E27FC236}">
                  <a16:creationId xmlns:a16="http://schemas.microsoft.com/office/drawing/2014/main" id="{13AB47DB-60B2-4AA0-9A18-0EA036FC6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1416" y="2088852"/>
              <a:ext cx="540333" cy="553641"/>
            </a:xfrm>
            <a:prstGeom prst="rect">
              <a:avLst/>
            </a:prstGeom>
            <a:grpFill/>
            <a:ln>
              <a:noFill/>
            </a:ln>
          </p:spPr>
          <p:txBody>
            <a:bodyPr lIns="68562" tIns="34281" rIns="68562" bIns="3428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dirty="0"/>
            </a:p>
          </p:txBody>
        </p:sp>
        <p:sp>
          <p:nvSpPr>
            <p:cNvPr id="63" name="TextBox 108">
              <a:extLst>
                <a:ext uri="{FF2B5EF4-FFF2-40B4-BE49-F238E27FC236}">
                  <a16:creationId xmlns:a16="http://schemas.microsoft.com/office/drawing/2014/main" id="{6E93055F-EF26-4D81-85F9-19FB5DFAA6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78850" y="2224583"/>
              <a:ext cx="1985122" cy="438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需求冲突处理</a:t>
              </a:r>
            </a:p>
          </p:txBody>
        </p:sp>
        <p:sp>
          <p:nvSpPr>
            <p:cNvPr id="64" name="TextBox 109">
              <a:extLst>
                <a:ext uri="{FF2B5EF4-FFF2-40B4-BE49-F238E27FC236}">
                  <a16:creationId xmlns:a16="http://schemas.microsoft.com/office/drawing/2014/main" id="{8BD51AF0-8029-4FFA-AB90-7545D0E070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62347" y="2104330"/>
              <a:ext cx="375708" cy="53089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sz="3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6B2024AE-667D-4879-86CC-859DE8D84979}"/>
              </a:ext>
            </a:extLst>
          </p:cNvPr>
          <p:cNvGrpSpPr/>
          <p:nvPr/>
        </p:nvGrpSpPr>
        <p:grpSpPr>
          <a:xfrm>
            <a:off x="6623805" y="4712694"/>
            <a:ext cx="3793579" cy="591741"/>
            <a:chOff x="5677148" y="3848257"/>
            <a:chExt cx="3793579" cy="591741"/>
          </a:xfrm>
          <a:solidFill>
            <a:schemeClr val="accent1">
              <a:lumMod val="75000"/>
            </a:schemeClr>
          </a:solidFill>
        </p:grpSpPr>
        <p:sp>
          <p:nvSpPr>
            <p:cNvPr id="66" name="Freeform 11">
              <a:extLst>
                <a:ext uri="{FF2B5EF4-FFF2-40B4-BE49-F238E27FC236}">
                  <a16:creationId xmlns:a16="http://schemas.microsoft.com/office/drawing/2014/main" id="{901F7B42-D8B7-4432-BD92-553FC70C49CC}"/>
                </a:ext>
              </a:extLst>
            </p:cNvPr>
            <p:cNvSpPr/>
            <p:nvPr/>
          </p:nvSpPr>
          <p:spPr bwMode="auto">
            <a:xfrm>
              <a:off x="5787035" y="3848257"/>
              <a:ext cx="668870" cy="84534"/>
            </a:xfrm>
            <a:custGeom>
              <a:avLst/>
              <a:gdLst>
                <a:gd name="T0" fmla="*/ 111 w 1156"/>
                <a:gd name="T1" fmla="*/ 0 h 142"/>
                <a:gd name="T2" fmla="*/ 1045 w 1156"/>
                <a:gd name="T3" fmla="*/ 0 h 142"/>
                <a:gd name="T4" fmla="*/ 1156 w 1156"/>
                <a:gd name="T5" fmla="*/ 142 h 142"/>
                <a:gd name="T6" fmla="*/ 0 w 1156"/>
                <a:gd name="T7" fmla="*/ 142 h 142"/>
                <a:gd name="T8" fmla="*/ 111 w 1156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68562" tIns="34281" rIns="68562" bIns="34281"/>
            <a:lstStyle/>
            <a:p>
              <a:endParaRPr lang="zh-CN" altLang="en-US"/>
            </a:p>
          </p:txBody>
        </p:sp>
        <p:sp>
          <p:nvSpPr>
            <p:cNvPr id="67" name="Freeform 10">
              <a:extLst>
                <a:ext uri="{FF2B5EF4-FFF2-40B4-BE49-F238E27FC236}">
                  <a16:creationId xmlns:a16="http://schemas.microsoft.com/office/drawing/2014/main" id="{C85952AA-0C73-4C03-B6E1-A8DA920ACAF8}"/>
                </a:ext>
              </a:extLst>
            </p:cNvPr>
            <p:cNvSpPr/>
            <p:nvPr/>
          </p:nvSpPr>
          <p:spPr bwMode="auto">
            <a:xfrm>
              <a:off x="5677148" y="3913742"/>
              <a:ext cx="3793579" cy="526256"/>
            </a:xfrm>
            <a:custGeom>
              <a:avLst/>
              <a:gdLst>
                <a:gd name="T0" fmla="*/ 97 w 8676"/>
                <a:gd name="T1" fmla="*/ 0 h 884"/>
                <a:gd name="T2" fmla="*/ 8475 w 8676"/>
                <a:gd name="T3" fmla="*/ 0 h 884"/>
                <a:gd name="T4" fmla="*/ 8676 w 8676"/>
                <a:gd name="T5" fmla="*/ 202 h 884"/>
                <a:gd name="T6" fmla="*/ 8676 w 8676"/>
                <a:gd name="T7" fmla="*/ 788 h 884"/>
                <a:gd name="T8" fmla="*/ 8579 w 8676"/>
                <a:gd name="T9" fmla="*/ 884 h 884"/>
                <a:gd name="T10" fmla="*/ 97 w 8676"/>
                <a:gd name="T11" fmla="*/ 884 h 884"/>
                <a:gd name="T12" fmla="*/ 0 w 8676"/>
                <a:gd name="T13" fmla="*/ 788 h 884"/>
                <a:gd name="T14" fmla="*/ 0 w 8676"/>
                <a:gd name="T15" fmla="*/ 96 h 884"/>
                <a:gd name="T16" fmla="*/ 97 w 8676"/>
                <a:gd name="T17" fmla="*/ 0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6" h="884">
                  <a:moveTo>
                    <a:pt x="97" y="0"/>
                  </a:moveTo>
                  <a:lnTo>
                    <a:pt x="8475" y="0"/>
                  </a:lnTo>
                  <a:lnTo>
                    <a:pt x="8676" y="202"/>
                  </a:lnTo>
                  <a:lnTo>
                    <a:pt x="8676" y="788"/>
                  </a:lnTo>
                  <a:cubicBezTo>
                    <a:pt x="8676" y="841"/>
                    <a:pt x="8632" y="884"/>
                    <a:pt x="8579" y="884"/>
                  </a:cubicBezTo>
                  <a:lnTo>
                    <a:pt x="97" y="884"/>
                  </a:lnTo>
                  <a:cubicBezTo>
                    <a:pt x="44" y="884"/>
                    <a:pt x="0" y="841"/>
                    <a:pt x="0" y="788"/>
                  </a:cubicBezTo>
                  <a:lnTo>
                    <a:pt x="0" y="96"/>
                  </a:lnTo>
                  <a:cubicBezTo>
                    <a:pt x="0" y="43"/>
                    <a:pt x="44" y="0"/>
                    <a:pt x="97" y="0"/>
                  </a:cubicBezTo>
                  <a:close/>
                </a:path>
              </a:pathLst>
            </a:custGeom>
            <a:grpFill/>
            <a:ln w="10" cap="flat" cmpd="sng">
              <a:solidFill>
                <a:srgbClr val="A8A9AD"/>
              </a:solidFill>
              <a:round/>
            </a:ln>
          </p:spPr>
          <p:txBody>
            <a:bodyPr lIns="68562" tIns="34281" rIns="68562" bIns="34281"/>
            <a:lstStyle/>
            <a:p>
              <a:endParaRPr lang="zh-CN" altLang="en-US" dirty="0"/>
            </a:p>
          </p:txBody>
        </p:sp>
        <p:sp>
          <p:nvSpPr>
            <p:cNvPr id="68" name="Rectangle 12">
              <a:extLst>
                <a:ext uri="{FF2B5EF4-FFF2-40B4-BE49-F238E27FC236}">
                  <a16:creationId xmlns:a16="http://schemas.microsoft.com/office/drawing/2014/main" id="{383366DB-949F-45B2-9C6F-98604DD09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4003" y="3848258"/>
              <a:ext cx="540333" cy="55364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68562" tIns="34281" rIns="68562" bIns="3428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9" name="TextBox 117">
              <a:extLst>
                <a:ext uri="{FF2B5EF4-FFF2-40B4-BE49-F238E27FC236}">
                  <a16:creationId xmlns:a16="http://schemas.microsoft.com/office/drawing/2014/main" id="{8C65D873-31E9-4310-835B-AFCBFBE048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61437" y="3951841"/>
              <a:ext cx="1677346" cy="438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需求优先级</a:t>
              </a:r>
            </a:p>
          </p:txBody>
        </p:sp>
        <p:sp>
          <p:nvSpPr>
            <p:cNvPr id="70" name="TextBox 118">
              <a:extLst>
                <a:ext uri="{FF2B5EF4-FFF2-40B4-BE49-F238E27FC236}">
                  <a16:creationId xmlns:a16="http://schemas.microsoft.com/office/drawing/2014/main" id="{D06A94C8-1D4B-4C59-B218-F16C9B717E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4934" y="3870879"/>
              <a:ext cx="375708" cy="53089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zh-CN" altLang="en-US" sz="3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DE2A019D-FA60-4EC4-BDC2-999BD4AC9707}"/>
              </a:ext>
            </a:extLst>
          </p:cNvPr>
          <p:cNvGrpSpPr/>
          <p:nvPr/>
        </p:nvGrpSpPr>
        <p:grpSpPr>
          <a:xfrm>
            <a:off x="1619516" y="5408579"/>
            <a:ext cx="3793579" cy="592931"/>
            <a:chOff x="5694561" y="2088852"/>
            <a:chExt cx="3793579" cy="592931"/>
          </a:xfrm>
          <a:solidFill>
            <a:schemeClr val="accent2"/>
          </a:solidFill>
        </p:grpSpPr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5ED6FE7A-849F-4C99-BDB1-E865D33A64E6}"/>
                </a:ext>
              </a:extLst>
            </p:cNvPr>
            <p:cNvSpPr/>
            <p:nvPr/>
          </p:nvSpPr>
          <p:spPr bwMode="auto">
            <a:xfrm>
              <a:off x="5817148" y="2088852"/>
              <a:ext cx="668870" cy="84535"/>
            </a:xfrm>
            <a:custGeom>
              <a:avLst/>
              <a:gdLst>
                <a:gd name="T0" fmla="*/ 111 w 1156"/>
                <a:gd name="T1" fmla="*/ 0 h 142"/>
                <a:gd name="T2" fmla="*/ 1045 w 1156"/>
                <a:gd name="T3" fmla="*/ 0 h 142"/>
                <a:gd name="T4" fmla="*/ 1156 w 1156"/>
                <a:gd name="T5" fmla="*/ 142 h 142"/>
                <a:gd name="T6" fmla="*/ 0 w 1156"/>
                <a:gd name="T7" fmla="*/ 142 h 142"/>
                <a:gd name="T8" fmla="*/ 111 w 1156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2" tIns="34281" rIns="68562" bIns="34281"/>
            <a:lstStyle/>
            <a:p>
              <a:endParaRPr lang="zh-CN" altLang="en-US"/>
            </a:p>
          </p:txBody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D8BD76DD-F3AE-4B7B-9643-0AC960EDDB56}"/>
                </a:ext>
              </a:extLst>
            </p:cNvPr>
            <p:cNvSpPr/>
            <p:nvPr/>
          </p:nvSpPr>
          <p:spPr bwMode="auto">
            <a:xfrm>
              <a:off x="5694561" y="2155527"/>
              <a:ext cx="3793579" cy="526256"/>
            </a:xfrm>
            <a:custGeom>
              <a:avLst/>
              <a:gdLst>
                <a:gd name="T0" fmla="*/ 97 w 8676"/>
                <a:gd name="T1" fmla="*/ 0 h 884"/>
                <a:gd name="T2" fmla="*/ 8475 w 8676"/>
                <a:gd name="T3" fmla="*/ 0 h 884"/>
                <a:gd name="T4" fmla="*/ 8676 w 8676"/>
                <a:gd name="T5" fmla="*/ 202 h 884"/>
                <a:gd name="T6" fmla="*/ 8676 w 8676"/>
                <a:gd name="T7" fmla="*/ 788 h 884"/>
                <a:gd name="T8" fmla="*/ 8579 w 8676"/>
                <a:gd name="T9" fmla="*/ 884 h 884"/>
                <a:gd name="T10" fmla="*/ 97 w 8676"/>
                <a:gd name="T11" fmla="*/ 884 h 884"/>
                <a:gd name="T12" fmla="*/ 0 w 8676"/>
                <a:gd name="T13" fmla="*/ 788 h 884"/>
                <a:gd name="T14" fmla="*/ 0 w 8676"/>
                <a:gd name="T15" fmla="*/ 96 h 884"/>
                <a:gd name="T16" fmla="*/ 97 w 8676"/>
                <a:gd name="T17" fmla="*/ 0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6" h="884">
                  <a:moveTo>
                    <a:pt x="97" y="0"/>
                  </a:moveTo>
                  <a:lnTo>
                    <a:pt x="8475" y="0"/>
                  </a:lnTo>
                  <a:lnTo>
                    <a:pt x="8676" y="202"/>
                  </a:lnTo>
                  <a:lnTo>
                    <a:pt x="8676" y="788"/>
                  </a:lnTo>
                  <a:cubicBezTo>
                    <a:pt x="8676" y="841"/>
                    <a:pt x="8632" y="884"/>
                    <a:pt x="8579" y="884"/>
                  </a:cubicBezTo>
                  <a:lnTo>
                    <a:pt x="97" y="884"/>
                  </a:lnTo>
                  <a:cubicBezTo>
                    <a:pt x="44" y="884"/>
                    <a:pt x="0" y="841"/>
                    <a:pt x="0" y="788"/>
                  </a:cubicBezTo>
                  <a:lnTo>
                    <a:pt x="0" y="96"/>
                  </a:lnTo>
                  <a:cubicBezTo>
                    <a:pt x="0" y="43"/>
                    <a:pt x="44" y="0"/>
                    <a:pt x="97" y="0"/>
                  </a:cubicBezTo>
                  <a:close/>
                </a:path>
              </a:pathLst>
            </a:custGeom>
            <a:grpFill/>
            <a:ln w="10" cap="flat" cmpd="sng">
              <a:solidFill>
                <a:srgbClr val="A8A9AD"/>
              </a:solidFill>
              <a:round/>
            </a:ln>
          </p:spPr>
          <p:txBody>
            <a:bodyPr lIns="68562" tIns="34281" rIns="68562" bIns="34281"/>
            <a:lstStyle/>
            <a:p>
              <a:endParaRPr lang="zh-CN" altLang="en-US" dirty="0"/>
            </a:p>
          </p:txBody>
        </p:sp>
        <p:sp>
          <p:nvSpPr>
            <p:cNvPr id="74" name="Rectangle 12">
              <a:extLst>
                <a:ext uri="{FF2B5EF4-FFF2-40B4-BE49-F238E27FC236}">
                  <a16:creationId xmlns:a16="http://schemas.microsoft.com/office/drawing/2014/main" id="{A867D480-D747-4718-8D96-9A3A6FDBF8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1416" y="2088852"/>
              <a:ext cx="540333" cy="553641"/>
            </a:xfrm>
            <a:prstGeom prst="rect">
              <a:avLst/>
            </a:prstGeom>
            <a:grpFill/>
            <a:ln>
              <a:noFill/>
            </a:ln>
          </p:spPr>
          <p:txBody>
            <a:bodyPr lIns="68562" tIns="34281" rIns="68562" bIns="3428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dirty="0"/>
            </a:p>
          </p:txBody>
        </p:sp>
        <p:sp>
          <p:nvSpPr>
            <p:cNvPr id="75" name="TextBox 108">
              <a:extLst>
                <a:ext uri="{FF2B5EF4-FFF2-40B4-BE49-F238E27FC236}">
                  <a16:creationId xmlns:a16="http://schemas.microsoft.com/office/drawing/2014/main" id="{4075D26B-6113-401F-AF0F-55EB89157D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78850" y="2224583"/>
              <a:ext cx="1677346" cy="438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非功能需求</a:t>
              </a:r>
            </a:p>
          </p:txBody>
        </p:sp>
        <p:sp>
          <p:nvSpPr>
            <p:cNvPr id="76" name="TextBox 109">
              <a:extLst>
                <a:ext uri="{FF2B5EF4-FFF2-40B4-BE49-F238E27FC236}">
                  <a16:creationId xmlns:a16="http://schemas.microsoft.com/office/drawing/2014/main" id="{80679C0E-285F-4D94-B049-DD60972BB4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62347" y="2104330"/>
              <a:ext cx="375708" cy="53089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endParaRPr lang="zh-CN" altLang="en-US" sz="3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3B0C70AD-B46F-48E9-9445-62B065821A21}"/>
              </a:ext>
            </a:extLst>
          </p:cNvPr>
          <p:cNvGrpSpPr/>
          <p:nvPr/>
        </p:nvGrpSpPr>
        <p:grpSpPr>
          <a:xfrm>
            <a:off x="6610446" y="5442511"/>
            <a:ext cx="3793579" cy="591741"/>
            <a:chOff x="5862527" y="3014841"/>
            <a:chExt cx="3793579" cy="591741"/>
          </a:xfrm>
          <a:solidFill>
            <a:schemeClr val="accent4"/>
          </a:solidFill>
        </p:grpSpPr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768A9A3C-EF1D-4E26-9F2D-A35DB06DDC98}"/>
                </a:ext>
              </a:extLst>
            </p:cNvPr>
            <p:cNvSpPr/>
            <p:nvPr/>
          </p:nvSpPr>
          <p:spPr bwMode="auto">
            <a:xfrm>
              <a:off x="5985114" y="3014841"/>
              <a:ext cx="668870" cy="84534"/>
            </a:xfrm>
            <a:custGeom>
              <a:avLst/>
              <a:gdLst>
                <a:gd name="T0" fmla="*/ 111 w 1156"/>
                <a:gd name="T1" fmla="*/ 0 h 142"/>
                <a:gd name="T2" fmla="*/ 1045 w 1156"/>
                <a:gd name="T3" fmla="*/ 0 h 142"/>
                <a:gd name="T4" fmla="*/ 1156 w 1156"/>
                <a:gd name="T5" fmla="*/ 142 h 142"/>
                <a:gd name="T6" fmla="*/ 0 w 1156"/>
                <a:gd name="T7" fmla="*/ 142 h 142"/>
                <a:gd name="T8" fmla="*/ 111 w 1156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2" tIns="34281" rIns="68562" bIns="34281"/>
            <a:lstStyle/>
            <a:p>
              <a:endParaRPr lang="zh-CN" altLang="en-US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D6D6A8CE-D05E-41EE-9961-7DB436438985}"/>
                </a:ext>
              </a:extLst>
            </p:cNvPr>
            <p:cNvSpPr/>
            <p:nvPr/>
          </p:nvSpPr>
          <p:spPr bwMode="auto">
            <a:xfrm>
              <a:off x="5862527" y="3080326"/>
              <a:ext cx="3793579" cy="526256"/>
            </a:xfrm>
            <a:custGeom>
              <a:avLst/>
              <a:gdLst>
                <a:gd name="T0" fmla="*/ 97 w 8676"/>
                <a:gd name="T1" fmla="*/ 0 h 884"/>
                <a:gd name="T2" fmla="*/ 8475 w 8676"/>
                <a:gd name="T3" fmla="*/ 0 h 884"/>
                <a:gd name="T4" fmla="*/ 8676 w 8676"/>
                <a:gd name="T5" fmla="*/ 202 h 884"/>
                <a:gd name="T6" fmla="*/ 8676 w 8676"/>
                <a:gd name="T7" fmla="*/ 788 h 884"/>
                <a:gd name="T8" fmla="*/ 8579 w 8676"/>
                <a:gd name="T9" fmla="*/ 884 h 884"/>
                <a:gd name="T10" fmla="*/ 97 w 8676"/>
                <a:gd name="T11" fmla="*/ 884 h 884"/>
                <a:gd name="T12" fmla="*/ 0 w 8676"/>
                <a:gd name="T13" fmla="*/ 788 h 884"/>
                <a:gd name="T14" fmla="*/ 0 w 8676"/>
                <a:gd name="T15" fmla="*/ 96 h 884"/>
                <a:gd name="T16" fmla="*/ 97 w 8676"/>
                <a:gd name="T17" fmla="*/ 0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6" h="884">
                  <a:moveTo>
                    <a:pt x="97" y="0"/>
                  </a:moveTo>
                  <a:lnTo>
                    <a:pt x="8475" y="0"/>
                  </a:lnTo>
                  <a:lnTo>
                    <a:pt x="8676" y="202"/>
                  </a:lnTo>
                  <a:lnTo>
                    <a:pt x="8676" y="788"/>
                  </a:lnTo>
                  <a:cubicBezTo>
                    <a:pt x="8676" y="841"/>
                    <a:pt x="8632" y="884"/>
                    <a:pt x="8579" y="884"/>
                  </a:cubicBezTo>
                  <a:lnTo>
                    <a:pt x="97" y="884"/>
                  </a:lnTo>
                  <a:cubicBezTo>
                    <a:pt x="44" y="884"/>
                    <a:pt x="0" y="841"/>
                    <a:pt x="0" y="788"/>
                  </a:cubicBezTo>
                  <a:lnTo>
                    <a:pt x="0" y="96"/>
                  </a:lnTo>
                  <a:cubicBezTo>
                    <a:pt x="0" y="43"/>
                    <a:pt x="44" y="0"/>
                    <a:pt x="97" y="0"/>
                  </a:cubicBezTo>
                  <a:close/>
                </a:path>
              </a:pathLst>
            </a:custGeom>
            <a:grpFill/>
            <a:ln w="10" cap="flat" cmpd="sng">
              <a:solidFill>
                <a:srgbClr val="A8A9AD"/>
              </a:solidFill>
              <a:round/>
            </a:ln>
          </p:spPr>
          <p:txBody>
            <a:bodyPr lIns="68562" tIns="34281" rIns="68562" bIns="34281"/>
            <a:lstStyle/>
            <a:p>
              <a:endParaRPr lang="zh-CN" altLang="en-US" dirty="0"/>
            </a:p>
          </p:txBody>
        </p:sp>
        <p:sp>
          <p:nvSpPr>
            <p:cNvPr id="80" name="Rectangle 12">
              <a:extLst>
                <a:ext uri="{FF2B5EF4-FFF2-40B4-BE49-F238E27FC236}">
                  <a16:creationId xmlns:a16="http://schemas.microsoft.com/office/drawing/2014/main" id="{7DF3AC9E-616C-44F8-8FD7-E22E56E44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9382" y="3014842"/>
              <a:ext cx="540333" cy="553640"/>
            </a:xfrm>
            <a:prstGeom prst="rect">
              <a:avLst/>
            </a:prstGeom>
            <a:grpFill/>
            <a:ln>
              <a:noFill/>
            </a:ln>
          </p:spPr>
          <p:txBody>
            <a:bodyPr lIns="68562" tIns="34281" rIns="68562" bIns="3428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1" name="TextBox 115">
              <a:extLst>
                <a:ext uri="{FF2B5EF4-FFF2-40B4-BE49-F238E27FC236}">
                  <a16:creationId xmlns:a16="http://schemas.microsoft.com/office/drawing/2014/main" id="{8FA8FC20-512E-4B0D-B54E-CA5A2E6290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46816" y="3110091"/>
              <a:ext cx="1369569" cy="438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测试用例</a:t>
              </a:r>
            </a:p>
          </p:txBody>
        </p:sp>
        <p:sp>
          <p:nvSpPr>
            <p:cNvPr id="82" name="TextBox 116">
              <a:extLst>
                <a:ext uri="{FF2B5EF4-FFF2-40B4-BE49-F238E27FC236}">
                  <a16:creationId xmlns:a16="http://schemas.microsoft.com/office/drawing/2014/main" id="{315F651F-3F03-4844-9906-A6B85F1EF1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30313" y="3029129"/>
              <a:ext cx="612952" cy="53089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5087458" y="1371094"/>
            <a:ext cx="1996576" cy="1996574"/>
            <a:chOff x="3606461" y="1664340"/>
            <a:chExt cx="1040024" cy="1040024"/>
          </a:xfrm>
          <a:effectLst/>
        </p:grpSpPr>
        <p:sp>
          <p:nvSpPr>
            <p:cNvPr id="67" name="椭圆 66"/>
            <p:cNvSpPr/>
            <p:nvPr/>
          </p:nvSpPr>
          <p:spPr>
            <a:xfrm>
              <a:off x="3606461" y="1664340"/>
              <a:ext cx="1040024" cy="1040024"/>
            </a:xfrm>
            <a:prstGeom prst="ellipse">
              <a:avLst/>
            </a:prstGeom>
            <a:solidFill>
              <a:schemeClr val="accent2"/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8" name="文本框 1"/>
            <p:cNvSpPr txBox="1"/>
            <p:nvPr/>
          </p:nvSpPr>
          <p:spPr>
            <a:xfrm>
              <a:off x="3936496" y="1813627"/>
              <a:ext cx="426023" cy="6893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sz="8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9" name="矩形 69"/>
          <p:cNvSpPr>
            <a:spLocks noChangeArrowheads="1"/>
          </p:cNvSpPr>
          <p:nvPr/>
        </p:nvSpPr>
        <p:spPr bwMode="auto">
          <a:xfrm>
            <a:off x="3534391" y="3810340"/>
            <a:ext cx="5137076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4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需求冲突处理</a:t>
            </a:r>
          </a:p>
        </p:txBody>
      </p:sp>
      <p:cxnSp>
        <p:nvCxnSpPr>
          <p:cNvPr id="74" name="直接连接符 73"/>
          <p:cNvCxnSpPr/>
          <p:nvPr/>
        </p:nvCxnSpPr>
        <p:spPr>
          <a:xfrm>
            <a:off x="2369788" y="4383237"/>
            <a:ext cx="1456264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8332888" y="4383237"/>
            <a:ext cx="1379619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7883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5212" y="434392"/>
            <a:ext cx="7519988" cy="799774"/>
            <a:chOff x="2320698" y="519566"/>
            <a:chExt cx="7519988" cy="79977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19566"/>
              <a:ext cx="3799159" cy="584767"/>
              <a:chOff x="5043488" y="475173"/>
              <a:chExt cx="3799159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5785417" y="475173"/>
                <a:ext cx="3057230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zh-CN" altLang="en-US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需求冲突和处理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reeform 97"/>
          <p:cNvSpPr/>
          <p:nvPr/>
        </p:nvSpPr>
        <p:spPr bwMode="auto">
          <a:xfrm>
            <a:off x="65086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reeform 97"/>
          <p:cNvSpPr/>
          <p:nvPr/>
        </p:nvSpPr>
        <p:spPr bwMode="auto">
          <a:xfrm>
            <a:off x="3116483" y="5498486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F4B49C-124E-45DD-8730-E79EAFB0BD95}"/>
              </a:ext>
            </a:extLst>
          </p:cNvPr>
          <p:cNvSpPr txBox="1"/>
          <p:nvPr/>
        </p:nvSpPr>
        <p:spPr>
          <a:xfrm>
            <a:off x="4203352" y="1750792"/>
            <a:ext cx="418326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冲突</a:t>
            </a:r>
            <a:r>
              <a:rPr lang="zh-CN" altLang="en-US" dirty="0"/>
              <a:t>：教师代表认为开启一个课程不需要管理员审核。但管理员认为课程需要审核。各自理由如下：</a:t>
            </a:r>
            <a:endParaRPr lang="en-US" altLang="zh-CN" dirty="0"/>
          </a:p>
          <a:p>
            <a:r>
              <a:rPr lang="zh-CN" altLang="en-US" dirty="0"/>
              <a:t>教师：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教师信息已有备案，不会通过网络进行违法活动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节约时间</a:t>
            </a:r>
            <a:endParaRPr lang="en-US" altLang="zh-CN" dirty="0"/>
          </a:p>
          <a:p>
            <a:r>
              <a:rPr lang="zh-CN" altLang="en-US" dirty="0"/>
              <a:t>管理员：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万一课程重复，导致数据库信息错乱重复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存在教师账号盗失风险，影响网站管理</a:t>
            </a:r>
            <a:endParaRPr lang="en-US" altLang="zh-CN" dirty="0"/>
          </a:p>
          <a:p>
            <a:r>
              <a:rPr lang="zh-CN" altLang="en-US" b="1" dirty="0"/>
              <a:t>解决</a:t>
            </a:r>
            <a:r>
              <a:rPr lang="zh-CN" altLang="en-US" dirty="0"/>
              <a:t>：教师可以立即开课，但需要账号验证，若管理员发现问题，可以立即暂停课程并重新审核。</a:t>
            </a:r>
          </a:p>
        </p:txBody>
      </p:sp>
    </p:spTree>
    <p:extLst>
      <p:ext uri="{BB962C8B-B14F-4D97-AF65-F5344CB8AC3E}">
        <p14:creationId xmlns:p14="http://schemas.microsoft.com/office/powerpoint/2010/main" val="22884617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5087458" y="1371094"/>
            <a:ext cx="1996576" cy="1996574"/>
            <a:chOff x="3606461" y="1664340"/>
            <a:chExt cx="1040024" cy="1040024"/>
          </a:xfrm>
          <a:effectLst/>
        </p:grpSpPr>
        <p:sp>
          <p:nvSpPr>
            <p:cNvPr id="67" name="椭圆 66"/>
            <p:cNvSpPr/>
            <p:nvPr/>
          </p:nvSpPr>
          <p:spPr>
            <a:xfrm>
              <a:off x="3606461" y="1664340"/>
              <a:ext cx="1040024" cy="1040024"/>
            </a:xfrm>
            <a:prstGeom prst="ellipse">
              <a:avLst/>
            </a:prstGeom>
            <a:solidFill>
              <a:schemeClr val="accent2"/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8" name="文本框 1"/>
            <p:cNvSpPr txBox="1"/>
            <p:nvPr/>
          </p:nvSpPr>
          <p:spPr>
            <a:xfrm>
              <a:off x="3936496" y="1813627"/>
              <a:ext cx="426023" cy="6893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zh-CN" altLang="en-US" sz="8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9" name="矩形 69"/>
          <p:cNvSpPr>
            <a:spLocks noChangeArrowheads="1"/>
          </p:cNvSpPr>
          <p:nvPr/>
        </p:nvSpPr>
        <p:spPr bwMode="auto">
          <a:xfrm>
            <a:off x="3534391" y="3810340"/>
            <a:ext cx="5137076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4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需求优先级</a:t>
            </a:r>
          </a:p>
        </p:txBody>
      </p:sp>
      <p:cxnSp>
        <p:nvCxnSpPr>
          <p:cNvPr id="74" name="直接连接符 73"/>
          <p:cNvCxnSpPr/>
          <p:nvPr/>
        </p:nvCxnSpPr>
        <p:spPr>
          <a:xfrm>
            <a:off x="2369788" y="4383237"/>
            <a:ext cx="1456264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8332888" y="4383237"/>
            <a:ext cx="1379619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6476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5212" y="434392"/>
            <a:ext cx="7519988" cy="799774"/>
            <a:chOff x="2320698" y="519566"/>
            <a:chExt cx="7519988" cy="79977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19566"/>
              <a:ext cx="4209527" cy="584767"/>
              <a:chOff x="5043488" y="475173"/>
              <a:chExt cx="4209527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5375047" y="475173"/>
                <a:ext cx="3877968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zh-CN" altLang="en-US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需求优先级（部分）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reeform 97"/>
          <p:cNvSpPr/>
          <p:nvPr/>
        </p:nvSpPr>
        <p:spPr bwMode="auto">
          <a:xfrm>
            <a:off x="65086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reeform 97"/>
          <p:cNvSpPr/>
          <p:nvPr/>
        </p:nvSpPr>
        <p:spPr bwMode="auto">
          <a:xfrm>
            <a:off x="3116483" y="5498486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7E473E3E-D8FB-4A1A-AA47-FF7B1F6362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833945"/>
              </p:ext>
            </p:extLst>
          </p:nvPr>
        </p:nvGraphicFramePr>
        <p:xfrm>
          <a:off x="4525940" y="1736807"/>
          <a:ext cx="3673224" cy="45275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02409">
                  <a:extLst>
                    <a:ext uri="{9D8B030D-6E8A-4147-A177-3AD203B41FA5}">
                      <a16:colId xmlns:a16="http://schemas.microsoft.com/office/drawing/2014/main" val="467881820"/>
                    </a:ext>
                  </a:extLst>
                </a:gridCol>
                <a:gridCol w="306822">
                  <a:extLst>
                    <a:ext uri="{9D8B030D-6E8A-4147-A177-3AD203B41FA5}">
                      <a16:colId xmlns:a16="http://schemas.microsoft.com/office/drawing/2014/main" val="152606361"/>
                    </a:ext>
                  </a:extLst>
                </a:gridCol>
                <a:gridCol w="304229">
                  <a:extLst>
                    <a:ext uri="{9D8B030D-6E8A-4147-A177-3AD203B41FA5}">
                      <a16:colId xmlns:a16="http://schemas.microsoft.com/office/drawing/2014/main" val="798146150"/>
                    </a:ext>
                  </a:extLst>
                </a:gridCol>
                <a:gridCol w="244161">
                  <a:extLst>
                    <a:ext uri="{9D8B030D-6E8A-4147-A177-3AD203B41FA5}">
                      <a16:colId xmlns:a16="http://schemas.microsoft.com/office/drawing/2014/main" val="1609548935"/>
                    </a:ext>
                  </a:extLst>
                </a:gridCol>
                <a:gridCol w="378558">
                  <a:extLst>
                    <a:ext uri="{9D8B030D-6E8A-4147-A177-3AD203B41FA5}">
                      <a16:colId xmlns:a16="http://schemas.microsoft.com/office/drawing/2014/main" val="704511013"/>
                    </a:ext>
                  </a:extLst>
                </a:gridCol>
                <a:gridCol w="303798">
                  <a:extLst>
                    <a:ext uri="{9D8B030D-6E8A-4147-A177-3AD203B41FA5}">
                      <a16:colId xmlns:a16="http://schemas.microsoft.com/office/drawing/2014/main" val="1484187461"/>
                    </a:ext>
                  </a:extLst>
                </a:gridCol>
                <a:gridCol w="378558">
                  <a:extLst>
                    <a:ext uri="{9D8B030D-6E8A-4147-A177-3AD203B41FA5}">
                      <a16:colId xmlns:a16="http://schemas.microsoft.com/office/drawing/2014/main" val="1536168521"/>
                    </a:ext>
                  </a:extLst>
                </a:gridCol>
                <a:gridCol w="309415">
                  <a:extLst>
                    <a:ext uri="{9D8B030D-6E8A-4147-A177-3AD203B41FA5}">
                      <a16:colId xmlns:a16="http://schemas.microsoft.com/office/drawing/2014/main" val="2712111239"/>
                    </a:ext>
                  </a:extLst>
                </a:gridCol>
                <a:gridCol w="416587">
                  <a:extLst>
                    <a:ext uri="{9D8B030D-6E8A-4147-A177-3AD203B41FA5}">
                      <a16:colId xmlns:a16="http://schemas.microsoft.com/office/drawing/2014/main" val="2157770121"/>
                    </a:ext>
                  </a:extLst>
                </a:gridCol>
                <a:gridCol w="428687">
                  <a:extLst>
                    <a:ext uri="{9D8B030D-6E8A-4147-A177-3AD203B41FA5}">
                      <a16:colId xmlns:a16="http://schemas.microsoft.com/office/drawing/2014/main" val="3068111906"/>
                    </a:ext>
                  </a:extLst>
                </a:gridCol>
              </a:tblGrid>
              <a:tr h="1147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相对权重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0.5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b"/>
                </a:tc>
                <a:extLst>
                  <a:ext uri="{0D108BD9-81ED-4DB2-BD59-A6C34878D82A}">
                    <a16:rowId xmlns:a16="http://schemas.microsoft.com/office/drawing/2014/main" val="1384517297"/>
                  </a:ext>
                </a:extLst>
              </a:tr>
              <a:tr h="3515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特性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 dirty="0">
                          <a:effectLst/>
                        </a:rPr>
                        <a:t>相对收益</a:t>
                      </a:r>
                      <a:endParaRPr lang="zh-CN" sz="7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相对损失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总价值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价值</a:t>
                      </a:r>
                      <a:r>
                        <a:rPr lang="en-US" sz="700">
                          <a:effectLst/>
                        </a:rPr>
                        <a:t>%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相对成本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成本</a:t>
                      </a:r>
                      <a:r>
                        <a:rPr lang="en-US" sz="700">
                          <a:effectLst/>
                        </a:rPr>
                        <a:t>%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相对风险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风险</a:t>
                      </a:r>
                      <a:r>
                        <a:rPr lang="en-US" sz="700">
                          <a:effectLst/>
                        </a:rPr>
                        <a:t>%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优先级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b"/>
                </a:tc>
                <a:extLst>
                  <a:ext uri="{0D108BD9-81ED-4DB2-BD59-A6C34878D82A}">
                    <a16:rowId xmlns:a16="http://schemas.microsoft.com/office/drawing/2014/main" val="4076833280"/>
                  </a:ext>
                </a:extLst>
              </a:tr>
              <a:tr h="2367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管理员返回首页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9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0.1460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5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0.2372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3</a:t>
                      </a:r>
                      <a:endParaRPr lang="zh-CN" sz="7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0.1479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0.3790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46644" marR="46644" marT="0" marB="0" anchor="b"/>
                </a:tc>
                <a:extLst>
                  <a:ext uri="{0D108BD9-81ED-4DB2-BD59-A6C34878D82A}">
                    <a16:rowId xmlns:a16="http://schemas.microsoft.com/office/drawing/2014/main" val="2252791598"/>
                  </a:ext>
                </a:extLst>
              </a:tr>
              <a:tr h="3587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管理员展开用户管理目录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9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0.1460</a:t>
                      </a:r>
                      <a:endParaRPr lang="zh-CN" sz="7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0.0474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0.0493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1.5087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extLst>
                  <a:ext uri="{0D108BD9-81ED-4DB2-BD59-A6C34878D82A}">
                    <a16:rowId xmlns:a16="http://schemas.microsoft.com/office/drawing/2014/main" val="4180821061"/>
                  </a:ext>
                </a:extLst>
              </a:tr>
              <a:tr h="3587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管理员合并用户管理目录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9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0.1460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0.1423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5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0.2465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0.3754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extLst>
                  <a:ext uri="{0D108BD9-81ED-4DB2-BD59-A6C34878D82A}">
                    <a16:rowId xmlns:a16="http://schemas.microsoft.com/office/drawing/2014/main" val="4198388715"/>
                  </a:ext>
                </a:extLst>
              </a:tr>
              <a:tr h="3587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管理员展开网站管理目录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9</a:t>
                      </a:r>
                      <a:endParaRPr lang="zh-CN" sz="7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0.1460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1</a:t>
                      </a:r>
                      <a:endParaRPr lang="zh-CN" sz="7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0.0474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7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0.3452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0.3718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extLst>
                  <a:ext uri="{0D108BD9-81ED-4DB2-BD59-A6C34878D82A}">
                    <a16:rowId xmlns:a16="http://schemas.microsoft.com/office/drawing/2014/main" val="2906700883"/>
                  </a:ext>
                </a:extLst>
              </a:tr>
              <a:tr h="3587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管理员合并网站管理目录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9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0.1460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0.0949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0.0493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1.0123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extLst>
                  <a:ext uri="{0D108BD9-81ED-4DB2-BD59-A6C34878D82A}">
                    <a16:rowId xmlns:a16="http://schemas.microsoft.com/office/drawing/2014/main" val="850026544"/>
                  </a:ext>
                </a:extLst>
              </a:tr>
              <a:tr h="3587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管理员进入用户审批界面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9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9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27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0.4379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4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0.1898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0.0493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1.8317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extLst>
                  <a:ext uri="{0D108BD9-81ED-4DB2-BD59-A6C34878D82A}">
                    <a16:rowId xmlns:a16="http://schemas.microsoft.com/office/drawing/2014/main" val="3218047856"/>
                  </a:ext>
                </a:extLst>
              </a:tr>
              <a:tr h="2367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管理员返回首页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9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0.1460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5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0.2372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0.1479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0.3790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extLst>
                  <a:ext uri="{0D108BD9-81ED-4DB2-BD59-A6C34878D82A}">
                    <a16:rowId xmlns:a16="http://schemas.microsoft.com/office/drawing/2014/main" val="3130342709"/>
                  </a:ext>
                </a:extLst>
              </a:tr>
              <a:tr h="3587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管理员展开用户管理目录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9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0.1460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0.0474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0.0493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1.5087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extLst>
                  <a:ext uri="{0D108BD9-81ED-4DB2-BD59-A6C34878D82A}">
                    <a16:rowId xmlns:a16="http://schemas.microsoft.com/office/drawing/2014/main" val="2268665630"/>
                  </a:ext>
                </a:extLst>
              </a:tr>
              <a:tr h="3587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管理员进入用户管理界面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9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9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27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0.4379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9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0.4269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0.0986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0.8332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extLst>
                  <a:ext uri="{0D108BD9-81ED-4DB2-BD59-A6C34878D82A}">
                    <a16:rowId xmlns:a16="http://schemas.microsoft.com/office/drawing/2014/main" val="2860010814"/>
                  </a:ext>
                </a:extLst>
              </a:tr>
              <a:tr h="3587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管理员进入论坛管理界面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7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7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21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0.3406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0.0949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4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0.1972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1.1659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extLst>
                  <a:ext uri="{0D108BD9-81ED-4DB2-BD59-A6C34878D82A}">
                    <a16:rowId xmlns:a16="http://schemas.microsoft.com/office/drawing/2014/main" val="2624256325"/>
                  </a:ext>
                </a:extLst>
              </a:tr>
              <a:tr h="3587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管理员进入课程管理界面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8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8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24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0.3892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0.0949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0.0986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2.0116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extLst>
                  <a:ext uri="{0D108BD9-81ED-4DB2-BD59-A6C34878D82A}">
                    <a16:rowId xmlns:a16="http://schemas.microsoft.com/office/drawing/2014/main" val="444423611"/>
                  </a:ext>
                </a:extLst>
              </a:tr>
              <a:tr h="3587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</a:rPr>
                        <a:t>管理员进入公告发布界面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8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8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24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0.3892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9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0.4269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6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0.2959 </a:t>
                      </a:r>
                      <a:endParaRPr lang="zh-CN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0.5385 </a:t>
                      </a:r>
                      <a:endParaRPr lang="zh-CN" sz="7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644" marR="46644" marT="0" marB="0" anchor="b"/>
                </a:tc>
                <a:extLst>
                  <a:ext uri="{0D108BD9-81ED-4DB2-BD59-A6C34878D82A}">
                    <a16:rowId xmlns:a16="http://schemas.microsoft.com/office/drawing/2014/main" val="962050444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FF4A3E02-8EA1-4AA1-8FE0-4CB3409EF4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652254"/>
              </p:ext>
            </p:extLst>
          </p:nvPr>
        </p:nvGraphicFramePr>
        <p:xfrm>
          <a:off x="0" y="1724354"/>
          <a:ext cx="3991250" cy="59291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98977">
                  <a:extLst>
                    <a:ext uri="{9D8B030D-6E8A-4147-A177-3AD203B41FA5}">
                      <a16:colId xmlns:a16="http://schemas.microsoft.com/office/drawing/2014/main" val="2810739821"/>
                    </a:ext>
                  </a:extLst>
                </a:gridCol>
                <a:gridCol w="347840">
                  <a:extLst>
                    <a:ext uri="{9D8B030D-6E8A-4147-A177-3AD203B41FA5}">
                      <a16:colId xmlns:a16="http://schemas.microsoft.com/office/drawing/2014/main" val="1880013958"/>
                    </a:ext>
                  </a:extLst>
                </a:gridCol>
                <a:gridCol w="378149">
                  <a:extLst>
                    <a:ext uri="{9D8B030D-6E8A-4147-A177-3AD203B41FA5}">
                      <a16:colId xmlns:a16="http://schemas.microsoft.com/office/drawing/2014/main" val="3490860741"/>
                    </a:ext>
                  </a:extLst>
                </a:gridCol>
                <a:gridCol w="379112">
                  <a:extLst>
                    <a:ext uri="{9D8B030D-6E8A-4147-A177-3AD203B41FA5}">
                      <a16:colId xmlns:a16="http://schemas.microsoft.com/office/drawing/2014/main" val="3570502225"/>
                    </a:ext>
                  </a:extLst>
                </a:gridCol>
                <a:gridCol w="399317">
                  <a:extLst>
                    <a:ext uri="{9D8B030D-6E8A-4147-A177-3AD203B41FA5}">
                      <a16:colId xmlns:a16="http://schemas.microsoft.com/office/drawing/2014/main" val="1205730641"/>
                    </a:ext>
                  </a:extLst>
                </a:gridCol>
                <a:gridCol w="344952">
                  <a:extLst>
                    <a:ext uri="{9D8B030D-6E8A-4147-A177-3AD203B41FA5}">
                      <a16:colId xmlns:a16="http://schemas.microsoft.com/office/drawing/2014/main" val="3645863384"/>
                    </a:ext>
                  </a:extLst>
                </a:gridCol>
                <a:gridCol w="399317">
                  <a:extLst>
                    <a:ext uri="{9D8B030D-6E8A-4147-A177-3AD203B41FA5}">
                      <a16:colId xmlns:a16="http://schemas.microsoft.com/office/drawing/2014/main" val="1001874848"/>
                    </a:ext>
                  </a:extLst>
                </a:gridCol>
                <a:gridCol w="344952">
                  <a:extLst>
                    <a:ext uri="{9D8B030D-6E8A-4147-A177-3AD203B41FA5}">
                      <a16:colId xmlns:a16="http://schemas.microsoft.com/office/drawing/2014/main" val="2348529536"/>
                    </a:ext>
                  </a:extLst>
                </a:gridCol>
                <a:gridCol w="399317">
                  <a:extLst>
                    <a:ext uri="{9D8B030D-6E8A-4147-A177-3AD203B41FA5}">
                      <a16:colId xmlns:a16="http://schemas.microsoft.com/office/drawing/2014/main" val="2594389006"/>
                    </a:ext>
                  </a:extLst>
                </a:gridCol>
                <a:gridCol w="399317">
                  <a:extLst>
                    <a:ext uri="{9D8B030D-6E8A-4147-A177-3AD203B41FA5}">
                      <a16:colId xmlns:a16="http://schemas.microsoft.com/office/drawing/2014/main" val="2056026226"/>
                    </a:ext>
                  </a:extLst>
                </a:gridCol>
              </a:tblGrid>
              <a:tr h="3033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相对权重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zh-CN" sz="10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0.5</a:t>
                      </a:r>
                      <a:endParaRPr lang="zh-CN" sz="10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extLst>
                  <a:ext uri="{0D108BD9-81ED-4DB2-BD59-A6C34878D82A}">
                    <a16:rowId xmlns:a16="http://schemas.microsoft.com/office/drawing/2014/main" val="3651728306"/>
                  </a:ext>
                </a:extLst>
              </a:tr>
              <a:tr h="6160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特性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相对收益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相对损失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总价值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价值</a:t>
                      </a:r>
                      <a:r>
                        <a:rPr lang="en-US" sz="1000">
                          <a:effectLst/>
                        </a:rPr>
                        <a:t>%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相对成本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成本</a:t>
                      </a:r>
                      <a:r>
                        <a:rPr lang="en-US" sz="1000">
                          <a:effectLst/>
                        </a:rPr>
                        <a:t>%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 dirty="0">
                          <a:effectLst/>
                        </a:rPr>
                        <a:t>相对风险</a:t>
                      </a:r>
                      <a:endParaRPr lang="zh-CN" sz="10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风险</a:t>
                      </a:r>
                      <a:r>
                        <a:rPr lang="en-US" sz="1000">
                          <a:effectLst/>
                        </a:rPr>
                        <a:t>%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优先级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/>
                </a:tc>
                <a:extLst>
                  <a:ext uri="{0D108BD9-81ED-4DB2-BD59-A6C34878D82A}">
                    <a16:rowId xmlns:a16="http://schemas.microsoft.com/office/drawing/2014/main" val="2648474161"/>
                  </a:ext>
                </a:extLst>
              </a:tr>
              <a:tr h="4597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教师进入个人中心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16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0.2595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0.0474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0.1479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1.3282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extLst>
                  <a:ext uri="{0D108BD9-81ED-4DB2-BD59-A6C34878D82A}">
                    <a16:rowId xmlns:a16="http://schemas.microsoft.com/office/drawing/2014/main" val="4241078857"/>
                  </a:ext>
                </a:extLst>
              </a:tr>
              <a:tr h="4597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教师退出教师身份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11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0.1784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0.2372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0.2959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0.3347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extLst>
                  <a:ext uri="{0D108BD9-81ED-4DB2-BD59-A6C34878D82A}">
                    <a16:rowId xmlns:a16="http://schemas.microsoft.com/office/drawing/2014/main" val="2216517713"/>
                  </a:ext>
                </a:extLst>
              </a:tr>
              <a:tr h="6160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教师显示头板块“搜索”框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14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0.2271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0.3795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0.2465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0.3627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extLst>
                  <a:ext uri="{0D108BD9-81ED-4DB2-BD59-A6C34878D82A}">
                    <a16:rowId xmlns:a16="http://schemas.microsoft.com/office/drawing/2014/main" val="2827227783"/>
                  </a:ext>
                </a:extLst>
              </a:tr>
              <a:tr h="6160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教师隐藏头板块“搜索”框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12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0.1946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0.2372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0.2465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0.4023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extLst>
                  <a:ext uri="{0D108BD9-81ED-4DB2-BD59-A6C34878D82A}">
                    <a16:rowId xmlns:a16="http://schemas.microsoft.com/office/drawing/2014/main" val="1655105580"/>
                  </a:ext>
                </a:extLst>
              </a:tr>
              <a:tr h="30574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教师返回首页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17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0.2757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0.1423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0.1479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0.9499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extLst>
                  <a:ext uri="{0D108BD9-81ED-4DB2-BD59-A6C34878D82A}">
                    <a16:rowId xmlns:a16="http://schemas.microsoft.com/office/drawing/2014/main" val="4094180691"/>
                  </a:ext>
                </a:extLst>
              </a:tr>
              <a:tr h="4597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教师进行全站搜索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11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0.1784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0.3321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0.2465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0.3083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extLst>
                  <a:ext uri="{0D108BD9-81ED-4DB2-BD59-A6C34878D82A}">
                    <a16:rowId xmlns:a16="http://schemas.microsoft.com/office/drawing/2014/main" val="588146344"/>
                  </a:ext>
                </a:extLst>
              </a:tr>
              <a:tr h="6160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教师进入课程目录界面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11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0.1784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0.0474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0.3452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0.4544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extLst>
                  <a:ext uri="{0D108BD9-81ED-4DB2-BD59-A6C34878D82A}">
                    <a16:rowId xmlns:a16="http://schemas.microsoft.com/office/drawing/2014/main" val="3617614807"/>
                  </a:ext>
                </a:extLst>
              </a:tr>
              <a:tr h="6160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教师进入软工论坛界面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12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0.1946 </a:t>
                      </a:r>
                      <a:endParaRPr lang="zh-CN" sz="10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0.3321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0.1972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0.3677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extLst>
                  <a:ext uri="{0D108BD9-81ED-4DB2-BD59-A6C34878D82A}">
                    <a16:rowId xmlns:a16="http://schemas.microsoft.com/office/drawing/2014/main" val="3534520984"/>
                  </a:ext>
                </a:extLst>
              </a:tr>
              <a:tr h="6160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教师进入资源下载界面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13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0.2108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0.3795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0.0986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0.4410 </a:t>
                      </a:r>
                      <a:endParaRPr lang="zh-CN" sz="10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120" marR="63120" marT="0" marB="0" anchor="b"/>
                </a:tc>
                <a:extLst>
                  <a:ext uri="{0D108BD9-81ED-4DB2-BD59-A6C34878D82A}">
                    <a16:rowId xmlns:a16="http://schemas.microsoft.com/office/drawing/2014/main" val="2904643530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9532DFD0-9CBE-421D-A5EE-E1798AD8D2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851920"/>
              </p:ext>
            </p:extLst>
          </p:nvPr>
        </p:nvGraphicFramePr>
        <p:xfrm>
          <a:off x="8420110" y="1695837"/>
          <a:ext cx="3770303" cy="45998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13100">
                  <a:extLst>
                    <a:ext uri="{9D8B030D-6E8A-4147-A177-3AD203B41FA5}">
                      <a16:colId xmlns:a16="http://schemas.microsoft.com/office/drawing/2014/main" val="1626159430"/>
                    </a:ext>
                  </a:extLst>
                </a:gridCol>
                <a:gridCol w="322221">
                  <a:extLst>
                    <a:ext uri="{9D8B030D-6E8A-4147-A177-3AD203B41FA5}">
                      <a16:colId xmlns:a16="http://schemas.microsoft.com/office/drawing/2014/main" val="3764870593"/>
                    </a:ext>
                  </a:extLst>
                </a:gridCol>
                <a:gridCol w="322221">
                  <a:extLst>
                    <a:ext uri="{9D8B030D-6E8A-4147-A177-3AD203B41FA5}">
                      <a16:colId xmlns:a16="http://schemas.microsoft.com/office/drawing/2014/main" val="681771328"/>
                    </a:ext>
                  </a:extLst>
                </a:gridCol>
                <a:gridCol w="349489">
                  <a:extLst>
                    <a:ext uri="{9D8B030D-6E8A-4147-A177-3AD203B41FA5}">
                      <a16:colId xmlns:a16="http://schemas.microsoft.com/office/drawing/2014/main" val="1766178036"/>
                    </a:ext>
                  </a:extLst>
                </a:gridCol>
                <a:gridCol w="377212">
                  <a:extLst>
                    <a:ext uri="{9D8B030D-6E8A-4147-A177-3AD203B41FA5}">
                      <a16:colId xmlns:a16="http://schemas.microsoft.com/office/drawing/2014/main" val="2437590530"/>
                    </a:ext>
                  </a:extLst>
                </a:gridCol>
                <a:gridCol w="317465">
                  <a:extLst>
                    <a:ext uri="{9D8B030D-6E8A-4147-A177-3AD203B41FA5}">
                      <a16:colId xmlns:a16="http://schemas.microsoft.com/office/drawing/2014/main" val="3566915087"/>
                    </a:ext>
                  </a:extLst>
                </a:gridCol>
                <a:gridCol w="436959">
                  <a:extLst>
                    <a:ext uri="{9D8B030D-6E8A-4147-A177-3AD203B41FA5}">
                      <a16:colId xmlns:a16="http://schemas.microsoft.com/office/drawing/2014/main" val="2914117865"/>
                    </a:ext>
                  </a:extLst>
                </a:gridCol>
                <a:gridCol w="377212">
                  <a:extLst>
                    <a:ext uri="{9D8B030D-6E8A-4147-A177-3AD203B41FA5}">
                      <a16:colId xmlns:a16="http://schemas.microsoft.com/office/drawing/2014/main" val="2710162868"/>
                    </a:ext>
                  </a:extLst>
                </a:gridCol>
                <a:gridCol w="377212">
                  <a:extLst>
                    <a:ext uri="{9D8B030D-6E8A-4147-A177-3AD203B41FA5}">
                      <a16:colId xmlns:a16="http://schemas.microsoft.com/office/drawing/2014/main" val="135936643"/>
                    </a:ext>
                  </a:extLst>
                </a:gridCol>
                <a:gridCol w="377212">
                  <a:extLst>
                    <a:ext uri="{9D8B030D-6E8A-4147-A177-3AD203B41FA5}">
                      <a16:colId xmlns:a16="http://schemas.microsoft.com/office/drawing/2014/main" val="1573470572"/>
                    </a:ext>
                  </a:extLst>
                </a:gridCol>
              </a:tblGrid>
              <a:tr h="251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800">
                          <a:effectLst/>
                        </a:rPr>
                        <a:t>学生查看课程介绍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16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0.2595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9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0.4269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0.0986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0.4937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extLst>
                  <a:ext uri="{0D108BD9-81ED-4DB2-BD59-A6C34878D82A}">
                    <a16:rowId xmlns:a16="http://schemas.microsoft.com/office/drawing/2014/main" val="3839279298"/>
                  </a:ext>
                </a:extLst>
              </a:tr>
              <a:tr h="251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800">
                          <a:effectLst/>
                        </a:rPr>
                        <a:t>学生查看教师介绍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11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0.1784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9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0.4269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8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0.3945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0.2172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extLst>
                  <a:ext uri="{0D108BD9-81ED-4DB2-BD59-A6C34878D82A}">
                    <a16:rowId xmlns:a16="http://schemas.microsoft.com/office/drawing/2014/main" val="1249426998"/>
                  </a:ext>
                </a:extLst>
              </a:tr>
              <a:tr h="251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800">
                          <a:effectLst/>
                        </a:rPr>
                        <a:t>学生下载课程资料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16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0.2595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8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0.3795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0.1479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0.4920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extLst>
                  <a:ext uri="{0D108BD9-81ED-4DB2-BD59-A6C34878D82A}">
                    <a16:rowId xmlns:a16="http://schemas.microsoft.com/office/drawing/2014/main" val="1419420125"/>
                  </a:ext>
                </a:extLst>
              </a:tr>
              <a:tr h="251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800">
                          <a:effectLst/>
                        </a:rPr>
                        <a:t>学生查看历史答疑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16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0.2595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9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0.4269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0.0986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0.4937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extLst>
                  <a:ext uri="{0D108BD9-81ED-4DB2-BD59-A6C34878D82A}">
                    <a16:rowId xmlns:a16="http://schemas.microsoft.com/office/drawing/2014/main" val="34069462"/>
                  </a:ext>
                </a:extLst>
              </a:tr>
              <a:tr h="251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800">
                          <a:effectLst/>
                        </a:rPr>
                        <a:t>学生进入答疑课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16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0.2595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0.1898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0.3452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0.4851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extLst>
                  <a:ext uri="{0D108BD9-81ED-4DB2-BD59-A6C34878D82A}">
                    <a16:rowId xmlns:a16="http://schemas.microsoft.com/office/drawing/2014/main" val="2710828293"/>
                  </a:ext>
                </a:extLst>
              </a:tr>
              <a:tr h="3775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800">
                          <a:effectLst/>
                        </a:rPr>
                        <a:t>学生在答疑课里讨论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16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0.2595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0.2372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8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0.3945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0.4108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extLst>
                  <a:ext uri="{0D108BD9-81ED-4DB2-BD59-A6C34878D82A}">
                    <a16:rowId xmlns:a16="http://schemas.microsoft.com/office/drawing/2014/main" val="211494598"/>
                  </a:ext>
                </a:extLst>
              </a:tr>
              <a:tr h="251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800">
                          <a:effectLst/>
                        </a:rPr>
                        <a:t>学生进入课程论坛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16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0.2595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0.3321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0.2959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0.4132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extLst>
                  <a:ext uri="{0D108BD9-81ED-4DB2-BD59-A6C34878D82A}">
                    <a16:rowId xmlns:a16="http://schemas.microsoft.com/office/drawing/2014/main" val="663360687"/>
                  </a:ext>
                </a:extLst>
              </a:tr>
              <a:tr h="3775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800">
                          <a:effectLst/>
                        </a:rPr>
                        <a:t>学生查看排序在后面的帖子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11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0.1784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8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0.3795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0.2959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0.2642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extLst>
                  <a:ext uri="{0D108BD9-81ED-4DB2-BD59-A6C34878D82A}">
                    <a16:rowId xmlns:a16="http://schemas.microsoft.com/office/drawing/2014/main" val="2362351080"/>
                  </a:ext>
                </a:extLst>
              </a:tr>
              <a:tr h="251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800">
                          <a:effectLst/>
                        </a:rPr>
                        <a:t>学生查看课程链接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11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0.1784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8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0.3795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0.0986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0.3731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extLst>
                  <a:ext uri="{0D108BD9-81ED-4DB2-BD59-A6C34878D82A}">
                    <a16:rowId xmlns:a16="http://schemas.microsoft.com/office/drawing/2014/main" val="3890248915"/>
                  </a:ext>
                </a:extLst>
              </a:tr>
              <a:tr h="3775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800">
                          <a:effectLst/>
                        </a:rPr>
                        <a:t>学生搜索该门课程的内容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16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0.2595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0.0474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0.3452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0.6609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extLst>
                  <a:ext uri="{0D108BD9-81ED-4DB2-BD59-A6C34878D82A}">
                    <a16:rowId xmlns:a16="http://schemas.microsoft.com/office/drawing/2014/main" val="1216916597"/>
                  </a:ext>
                </a:extLst>
              </a:tr>
              <a:tr h="251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800">
                          <a:effectLst/>
                        </a:rPr>
                        <a:t>学生举报课程资料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16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0.2595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0.1423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0.1972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0.7642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extLst>
                  <a:ext uri="{0D108BD9-81ED-4DB2-BD59-A6C34878D82A}">
                    <a16:rowId xmlns:a16="http://schemas.microsoft.com/office/drawing/2014/main" val="2275652844"/>
                  </a:ext>
                </a:extLst>
              </a:tr>
              <a:tr h="5059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800">
                          <a:effectLst/>
                        </a:rPr>
                        <a:t>学生查看排序在后面的课程公告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11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0.1784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0.2372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0.2465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0.3688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extLst>
                  <a:ext uri="{0D108BD9-81ED-4DB2-BD59-A6C34878D82A}">
                    <a16:rowId xmlns:a16="http://schemas.microsoft.com/office/drawing/2014/main" val="2355474298"/>
                  </a:ext>
                </a:extLst>
              </a:tr>
              <a:tr h="3775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800">
                          <a:effectLst/>
                        </a:rPr>
                        <a:t>学生查看排序在后面的帖子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11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0.1784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8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0.3795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0.1972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0.3093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extLst>
                  <a:ext uri="{0D108BD9-81ED-4DB2-BD59-A6C34878D82A}">
                    <a16:rowId xmlns:a16="http://schemas.microsoft.com/office/drawing/2014/main" val="1928778583"/>
                  </a:ext>
                </a:extLst>
              </a:tr>
              <a:tr h="251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800">
                          <a:effectLst/>
                        </a:rPr>
                        <a:t>学生发帖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16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0.2595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0.2846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0.0986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0.6771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extLst>
                  <a:ext uri="{0D108BD9-81ED-4DB2-BD59-A6C34878D82A}">
                    <a16:rowId xmlns:a16="http://schemas.microsoft.com/office/drawing/2014/main" val="4158550266"/>
                  </a:ext>
                </a:extLst>
              </a:tr>
              <a:tr h="251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800">
                          <a:effectLst/>
                        </a:rPr>
                        <a:t>学生取消发帖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16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0.2595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0.1898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0.0986 </a:t>
                      </a:r>
                      <a:endParaRPr lang="zh-CN" sz="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0.8998 </a:t>
                      </a:r>
                      <a:endParaRPr lang="zh-CN" sz="8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89" marR="49089" marT="0" marB="0" anchor="b"/>
                </a:tc>
                <a:extLst>
                  <a:ext uri="{0D108BD9-81ED-4DB2-BD59-A6C34878D82A}">
                    <a16:rowId xmlns:a16="http://schemas.microsoft.com/office/drawing/2014/main" val="4230704666"/>
                  </a:ext>
                </a:extLst>
              </a:tr>
            </a:tbl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D600B3EA-C4BF-434F-8D01-EFB133639040}"/>
              </a:ext>
            </a:extLst>
          </p:cNvPr>
          <p:cNvSpPr txBox="1"/>
          <p:nvPr/>
        </p:nvSpPr>
        <p:spPr>
          <a:xfrm>
            <a:off x="1496291" y="13577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教师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7B3CB6F-AA6C-4B00-8734-34CE06B79992}"/>
              </a:ext>
            </a:extLst>
          </p:cNvPr>
          <p:cNvSpPr txBox="1"/>
          <p:nvPr/>
        </p:nvSpPr>
        <p:spPr>
          <a:xfrm>
            <a:off x="6022109" y="135774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管理员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7D5AFAF-A83C-46CD-99E5-3B42A3220F61}"/>
              </a:ext>
            </a:extLst>
          </p:cNvPr>
          <p:cNvSpPr txBox="1"/>
          <p:nvPr/>
        </p:nvSpPr>
        <p:spPr>
          <a:xfrm>
            <a:off x="10455593" y="13265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学生</a:t>
            </a:r>
          </a:p>
        </p:txBody>
      </p:sp>
    </p:spTree>
    <p:extLst>
      <p:ext uri="{BB962C8B-B14F-4D97-AF65-F5344CB8AC3E}">
        <p14:creationId xmlns:p14="http://schemas.microsoft.com/office/powerpoint/2010/main" val="314837793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5212" y="434392"/>
            <a:ext cx="7519988" cy="799774"/>
            <a:chOff x="2320698" y="519566"/>
            <a:chExt cx="7519988" cy="79977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19566"/>
              <a:ext cx="2978421" cy="584767"/>
              <a:chOff x="5043488" y="475173"/>
              <a:chExt cx="2978421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6606154" y="475173"/>
                <a:ext cx="1415755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zh-CN" altLang="en-US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用例图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reeform 97"/>
          <p:cNvSpPr/>
          <p:nvPr/>
        </p:nvSpPr>
        <p:spPr bwMode="auto">
          <a:xfrm>
            <a:off x="65086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reeform 97"/>
          <p:cNvSpPr/>
          <p:nvPr/>
        </p:nvSpPr>
        <p:spPr bwMode="auto">
          <a:xfrm>
            <a:off x="3116483" y="5498486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BE271F-FE6E-4A2D-8513-8863807AE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6" y="1844181"/>
            <a:ext cx="3834716" cy="407248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0025018-670C-46A7-AFD0-8F10A3045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102" y="2796649"/>
            <a:ext cx="800000" cy="140952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4D09D8A-91C2-4A04-8D83-AB90C40B9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2768" y="2320458"/>
            <a:ext cx="1371429" cy="236190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E5EC8B4-67DF-4DF5-A7E8-645618E506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1773" y="1844181"/>
            <a:ext cx="4890857" cy="409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02299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5087458" y="1371094"/>
            <a:ext cx="1996576" cy="1996574"/>
            <a:chOff x="3606461" y="1664340"/>
            <a:chExt cx="1040024" cy="1040024"/>
          </a:xfrm>
          <a:effectLst/>
        </p:grpSpPr>
        <p:sp>
          <p:nvSpPr>
            <p:cNvPr id="67" name="椭圆 66"/>
            <p:cNvSpPr/>
            <p:nvPr/>
          </p:nvSpPr>
          <p:spPr>
            <a:xfrm>
              <a:off x="3606461" y="1664340"/>
              <a:ext cx="1040024" cy="1040024"/>
            </a:xfrm>
            <a:prstGeom prst="ellipse">
              <a:avLst/>
            </a:prstGeom>
            <a:solidFill>
              <a:schemeClr val="accent2"/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8" name="文本框 1"/>
            <p:cNvSpPr txBox="1"/>
            <p:nvPr/>
          </p:nvSpPr>
          <p:spPr>
            <a:xfrm>
              <a:off x="3936496" y="1813627"/>
              <a:ext cx="426023" cy="6893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endParaRPr lang="zh-CN" altLang="en-US" sz="8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9" name="矩形 69"/>
          <p:cNvSpPr>
            <a:spLocks noChangeArrowheads="1"/>
          </p:cNvSpPr>
          <p:nvPr/>
        </p:nvSpPr>
        <p:spPr bwMode="auto">
          <a:xfrm>
            <a:off x="3534391" y="3810340"/>
            <a:ext cx="5137076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4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非功能需求</a:t>
            </a:r>
          </a:p>
        </p:txBody>
      </p:sp>
      <p:cxnSp>
        <p:nvCxnSpPr>
          <p:cNvPr id="74" name="直接连接符 73"/>
          <p:cNvCxnSpPr/>
          <p:nvPr/>
        </p:nvCxnSpPr>
        <p:spPr>
          <a:xfrm>
            <a:off x="2369788" y="4383237"/>
            <a:ext cx="1456264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8332888" y="4383237"/>
            <a:ext cx="1379619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1708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5212" y="434392"/>
            <a:ext cx="7519988" cy="799774"/>
            <a:chOff x="2320698" y="519566"/>
            <a:chExt cx="7519988" cy="79977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19566"/>
              <a:ext cx="3388790" cy="584767"/>
              <a:chOff x="5043488" y="475173"/>
              <a:chExt cx="3388790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6195786" y="475173"/>
                <a:ext cx="2236492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zh-CN" altLang="en-US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非功能需求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reeform 97"/>
          <p:cNvSpPr/>
          <p:nvPr/>
        </p:nvSpPr>
        <p:spPr bwMode="auto">
          <a:xfrm>
            <a:off x="65086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reeform 97"/>
          <p:cNvSpPr/>
          <p:nvPr/>
        </p:nvSpPr>
        <p:spPr bwMode="auto">
          <a:xfrm>
            <a:off x="3116483" y="5498486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4BF70E12-5A2D-4C54-85B5-5DA5026E2A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614843"/>
              </p:ext>
            </p:extLst>
          </p:nvPr>
        </p:nvGraphicFramePr>
        <p:xfrm>
          <a:off x="3471068" y="1494638"/>
          <a:ext cx="5248276" cy="731520"/>
        </p:xfrm>
        <a:graphic>
          <a:graphicData uri="http://schemas.openxmlformats.org/drawingml/2006/table">
            <a:tbl>
              <a:tblPr firstRow="1" firstCol="1" bandRow="1"/>
              <a:tblGrid>
                <a:gridCol w="2624138">
                  <a:extLst>
                    <a:ext uri="{9D8B030D-6E8A-4147-A177-3AD203B41FA5}">
                      <a16:colId xmlns:a16="http://schemas.microsoft.com/office/drawing/2014/main" val="1059967908"/>
                    </a:ext>
                  </a:extLst>
                </a:gridCol>
                <a:gridCol w="2624138">
                  <a:extLst>
                    <a:ext uri="{9D8B030D-6E8A-4147-A177-3AD203B41FA5}">
                      <a16:colId xmlns:a16="http://schemas.microsoft.com/office/drawing/2014/main" val="37998130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项目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接口信息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655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操作系统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Linux-generic</a:t>
                      </a:r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内核版本</a:t>
                      </a: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3.8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5898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服务器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Apache5.5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7858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数据库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MySql5.5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9755172"/>
                  </a:ext>
                </a:extLst>
              </a:tr>
            </a:tbl>
          </a:graphicData>
        </a:graphic>
      </p:graphicFrame>
      <p:sp>
        <p:nvSpPr>
          <p:cNvPr id="14" name="Rectangle 1">
            <a:extLst>
              <a:ext uri="{FF2B5EF4-FFF2-40B4-BE49-F238E27FC236}">
                <a16:creationId xmlns:a16="http://schemas.microsoft.com/office/drawing/2014/main" id="{B71700B0-5B36-47B5-B6C4-EF4B9BD397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0275" y="1495273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66616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500" b="1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Calibri Light" panose="020F03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kumimoji="0" lang="en-US" altLang="zh-CN" sz="1500" b="1" i="0" u="none" strike="noStrike" cap="none" normalizeH="0" baseline="0" bmk="">
                <a:ln>
                  <a:noFill/>
                </a:ln>
                <a:solidFill>
                  <a:srgbClr val="0D0D0D"/>
                </a:solidFill>
                <a:effectLst/>
                <a:latin typeface="Calibri Light" panose="020F03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.2.1 </a:t>
            </a:r>
            <a:r>
              <a:rPr kumimoji="0" lang="zh-CN" altLang="en-US" sz="1500" b="1" i="0" u="none" strike="noStrike" cap="none" normalizeH="0" baseline="0" bmk="_Toc10335">
                <a:ln>
                  <a:noFill/>
                </a:ln>
                <a:solidFill>
                  <a:srgbClr val="0D0D0D"/>
                </a:solidFill>
                <a:effectLst/>
                <a:latin typeface="Calibri Light" panose="020F03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服务器</a:t>
            </a:r>
            <a:endParaRPr kumimoji="0" lang="zh-CN" altLang="en-US" sz="1500" b="1" i="0" u="none" strike="noStrike" cap="none" normalizeH="0" baseline="0">
              <a:ln>
                <a:noFill/>
              </a:ln>
              <a:solidFill>
                <a:srgbClr val="0D0D0D"/>
              </a:solidFill>
              <a:effectLst/>
              <a:latin typeface="Calibri Light" panose="020F03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C4CDA949-E74A-46B4-83E4-CB0AB9404E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75837"/>
              </p:ext>
            </p:extLst>
          </p:nvPr>
        </p:nvGraphicFramePr>
        <p:xfrm>
          <a:off x="3471068" y="2634806"/>
          <a:ext cx="5248276" cy="731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24138">
                  <a:extLst>
                    <a:ext uri="{9D8B030D-6E8A-4147-A177-3AD203B41FA5}">
                      <a16:colId xmlns:a16="http://schemas.microsoft.com/office/drawing/2014/main" val="1264942927"/>
                    </a:ext>
                  </a:extLst>
                </a:gridCol>
                <a:gridCol w="2624138">
                  <a:extLst>
                    <a:ext uri="{9D8B030D-6E8A-4147-A177-3AD203B41FA5}">
                      <a16:colId xmlns:a16="http://schemas.microsoft.com/office/drawing/2014/main" val="830478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项目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接口信息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98233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操作系统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Windows XP/Vista/7/8/10</a:t>
                      </a:r>
                      <a:r>
                        <a:rPr lang="zh-CN" sz="1200" kern="100" dirty="0">
                          <a:effectLst/>
                        </a:rPr>
                        <a:t>、</a:t>
                      </a:r>
                      <a:r>
                        <a:rPr lang="en-US" sz="1200" kern="100" dirty="0">
                          <a:effectLst/>
                        </a:rPr>
                        <a:t>Linux</a:t>
                      </a:r>
                      <a:r>
                        <a:rPr lang="zh-CN" sz="1200" kern="100" dirty="0">
                          <a:effectLst/>
                        </a:rPr>
                        <a:t>、</a:t>
                      </a:r>
                      <a:r>
                        <a:rPr lang="en-US" sz="1200" kern="100" dirty="0">
                          <a:effectLst/>
                        </a:rPr>
                        <a:t>Mac OS </a:t>
                      </a:r>
                      <a:r>
                        <a:rPr lang="zh-CN" sz="1200" kern="100" dirty="0">
                          <a:effectLst/>
                        </a:rPr>
                        <a:t>等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3166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浏览器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Internet Explore</a:t>
                      </a:r>
                      <a:r>
                        <a:rPr lang="zh-CN" sz="1200" kern="100" dirty="0">
                          <a:effectLst/>
                        </a:rPr>
                        <a:t>、</a:t>
                      </a:r>
                      <a:r>
                        <a:rPr lang="en-US" sz="1200" kern="100" dirty="0">
                          <a:effectLst/>
                        </a:rPr>
                        <a:t>Firefox</a:t>
                      </a:r>
                      <a:r>
                        <a:rPr lang="zh-CN" sz="1200" kern="100" dirty="0">
                          <a:effectLst/>
                        </a:rPr>
                        <a:t>、</a:t>
                      </a:r>
                      <a:r>
                        <a:rPr lang="en-US" sz="1200" kern="100" dirty="0">
                          <a:effectLst/>
                        </a:rPr>
                        <a:t>Chrome </a:t>
                      </a:r>
                      <a:r>
                        <a:rPr lang="zh-CN" sz="1200" kern="100" dirty="0">
                          <a:effectLst/>
                        </a:rPr>
                        <a:t>等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3019213"/>
                  </a:ext>
                </a:extLst>
              </a:tr>
            </a:tbl>
          </a:graphicData>
        </a:graphic>
      </p:graphicFrame>
      <p:sp>
        <p:nvSpPr>
          <p:cNvPr id="17" name="Rectangle 2">
            <a:extLst>
              <a:ext uri="{FF2B5EF4-FFF2-40B4-BE49-F238E27FC236}">
                <a16:creationId xmlns:a16="http://schemas.microsoft.com/office/drawing/2014/main" id="{F269DB50-E210-4E3C-8B3C-B43789A968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0275" y="2619224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66616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5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Calibri Light" panose="020F03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kumimoji="0" lang="en-US" altLang="zh-CN" sz="1500" b="1" i="0" u="none" strike="noStrike" cap="none" normalizeH="0" baseline="0" dirty="0" bmk="">
                <a:ln>
                  <a:noFill/>
                </a:ln>
                <a:solidFill>
                  <a:srgbClr val="0D0D0D"/>
                </a:solidFill>
                <a:effectLst/>
                <a:latin typeface="Calibri Light" panose="020F03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.2.2 </a:t>
            </a:r>
            <a:r>
              <a:rPr kumimoji="0" lang="zh-CN" altLang="en-US" sz="1500" b="1" i="0" u="none" strike="noStrike" cap="none" normalizeH="0" baseline="0" dirty="0" bmk="_Toc11322">
                <a:ln>
                  <a:noFill/>
                </a:ln>
                <a:solidFill>
                  <a:srgbClr val="0D0D0D"/>
                </a:solidFill>
                <a:effectLst/>
                <a:latin typeface="Calibri Light" panose="020F03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客户端</a:t>
            </a:r>
            <a:endParaRPr kumimoji="0" lang="zh-CN" altLang="en-US" sz="1500" b="1" i="0" u="none" strike="noStrike" cap="none" normalizeH="0" baseline="0" dirty="0">
              <a:ln>
                <a:noFill/>
              </a:ln>
              <a:solidFill>
                <a:srgbClr val="0D0D0D"/>
              </a:solidFill>
              <a:effectLst/>
              <a:latin typeface="Calibri Light" panose="020F03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5CEB7418-DE58-48FF-9C3E-83D4EC61F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982085"/>
              </p:ext>
            </p:extLst>
          </p:nvPr>
        </p:nvGraphicFramePr>
        <p:xfrm>
          <a:off x="3469482" y="3866414"/>
          <a:ext cx="5219700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26048">
                  <a:extLst>
                    <a:ext uri="{9D8B030D-6E8A-4147-A177-3AD203B41FA5}">
                      <a16:colId xmlns:a16="http://schemas.microsoft.com/office/drawing/2014/main" val="1307759126"/>
                    </a:ext>
                  </a:extLst>
                </a:gridCol>
                <a:gridCol w="2593652">
                  <a:extLst>
                    <a:ext uri="{9D8B030D-6E8A-4147-A177-3AD203B41FA5}">
                      <a16:colId xmlns:a16="http://schemas.microsoft.com/office/drawing/2014/main" val="18585058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项目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接口信息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884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主频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en-US" sz="1200" kern="100">
                          <a:effectLst/>
                        </a:rPr>
                        <a:t>HP Z800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63406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磁盘 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en-US" sz="1200" kern="100">
                          <a:effectLst/>
                        </a:rPr>
                        <a:t>SCSI </a:t>
                      </a:r>
                      <a:r>
                        <a:rPr lang="zh-CN" sz="1200" kern="100">
                          <a:effectLst/>
                        </a:rPr>
                        <a:t>接口、转速</a:t>
                      </a:r>
                      <a:r>
                        <a:rPr lang="en-US" sz="1200" kern="100">
                          <a:effectLst/>
                        </a:rPr>
                        <a:t> 10000 </a:t>
                      </a:r>
                      <a:r>
                        <a:rPr lang="zh-CN" sz="1200" kern="100">
                          <a:effectLst/>
                        </a:rPr>
                        <a:t>转</a:t>
                      </a:r>
                      <a:r>
                        <a:rPr lang="en-US" sz="1200" kern="100">
                          <a:effectLst/>
                        </a:rPr>
                        <a:t>/</a:t>
                      </a:r>
                      <a:r>
                        <a:rPr lang="zh-CN" sz="1200" kern="100">
                          <a:effectLst/>
                        </a:rPr>
                        <a:t>秒以上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20041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网卡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浙江大学城市学院校园网（</a:t>
                      </a:r>
                      <a:r>
                        <a:rPr lang="en-US" sz="1200" kern="100">
                          <a:effectLst/>
                        </a:rPr>
                        <a:t>L2TP</a:t>
                      </a:r>
                      <a:r>
                        <a:rPr lang="zh-CN" sz="1200" kern="100">
                          <a:effectLst/>
                        </a:rPr>
                        <a:t>）、</a:t>
                      </a:r>
                      <a:r>
                        <a:rPr lang="en-US" sz="1200" kern="100">
                          <a:effectLst/>
                        </a:rPr>
                        <a:t>100M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23765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备份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数据备份采用</a:t>
                      </a:r>
                      <a:r>
                        <a:rPr lang="en-US" sz="1200" kern="100" dirty="0">
                          <a:effectLst/>
                        </a:rPr>
                        <a:t> RAID5 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4359052"/>
                  </a:ext>
                </a:extLst>
              </a:tr>
            </a:tbl>
          </a:graphicData>
        </a:graphic>
      </p:graphicFrame>
      <p:sp>
        <p:nvSpPr>
          <p:cNvPr id="24" name="Rectangle 4">
            <a:extLst>
              <a:ext uri="{FF2B5EF4-FFF2-40B4-BE49-F238E27FC236}">
                <a16:creationId xmlns:a16="http://schemas.microsoft.com/office/drawing/2014/main" id="{C3A9B53D-AC14-467E-8D71-54A9432C9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357" y="3858629"/>
            <a:ext cx="12190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66616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5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Calibri Light" panose="020F03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kumimoji="0" lang="en-US" altLang="zh-CN" sz="1500" b="1" i="0" u="none" strike="noStrike" cap="none" normalizeH="0" baseline="0" dirty="0" bmk="">
                <a:ln>
                  <a:noFill/>
                </a:ln>
                <a:solidFill>
                  <a:srgbClr val="0D0D0D"/>
                </a:solidFill>
                <a:effectLst/>
                <a:latin typeface="Calibri Light" panose="020F03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.3.1 </a:t>
            </a:r>
            <a:r>
              <a:rPr kumimoji="0" lang="zh-CN" altLang="en-US" sz="1500" b="1" i="0" u="none" strike="noStrike" cap="none" normalizeH="0" baseline="0" dirty="0" bmk="_Toc19745">
                <a:ln>
                  <a:noFill/>
                </a:ln>
                <a:solidFill>
                  <a:srgbClr val="0D0D0D"/>
                </a:solidFill>
                <a:effectLst/>
                <a:latin typeface="Calibri Light" panose="020F03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服务器</a:t>
            </a:r>
            <a:endParaRPr kumimoji="0" lang="zh-CN" altLang="en-US" sz="1500" b="1" i="0" u="none" strike="noStrike" cap="none" normalizeH="0" baseline="0" dirty="0">
              <a:ln>
                <a:noFill/>
              </a:ln>
              <a:solidFill>
                <a:srgbClr val="0D0D0D"/>
              </a:solidFill>
              <a:effectLst/>
              <a:latin typeface="Calibri Light" panose="020F03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619FA736-A529-47AC-A973-72747038CB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302047"/>
              </p:ext>
            </p:extLst>
          </p:nvPr>
        </p:nvGraphicFramePr>
        <p:xfrm>
          <a:off x="3440906" y="5640625"/>
          <a:ext cx="5248276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24138">
                  <a:extLst>
                    <a:ext uri="{9D8B030D-6E8A-4147-A177-3AD203B41FA5}">
                      <a16:colId xmlns:a16="http://schemas.microsoft.com/office/drawing/2014/main" val="1108724864"/>
                    </a:ext>
                  </a:extLst>
                </a:gridCol>
                <a:gridCol w="2624138">
                  <a:extLst>
                    <a:ext uri="{9D8B030D-6E8A-4147-A177-3AD203B41FA5}">
                      <a16:colId xmlns:a16="http://schemas.microsoft.com/office/drawing/2014/main" val="5474454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项目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接口信息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04374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主频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当前主流配置即可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33606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显卡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分别率</a:t>
                      </a:r>
                      <a:r>
                        <a:rPr lang="en-US" sz="1200" kern="100">
                          <a:effectLst/>
                        </a:rPr>
                        <a:t> 1024*768 </a:t>
                      </a:r>
                      <a:r>
                        <a:rPr lang="zh-CN" sz="1200" kern="100">
                          <a:effectLst/>
                        </a:rPr>
                        <a:t>以上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6846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网卡 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09600" algn="just">
                        <a:spcAft>
                          <a:spcPts val="6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浙江大学城市学院校园网（</a:t>
                      </a:r>
                      <a:r>
                        <a:rPr lang="en-US" sz="1200" kern="100" dirty="0">
                          <a:effectLst/>
                        </a:rPr>
                        <a:t>L2TP</a:t>
                      </a:r>
                      <a:r>
                        <a:rPr lang="zh-CN" sz="1200" kern="100" dirty="0">
                          <a:effectLst/>
                        </a:rPr>
                        <a:t>）、</a:t>
                      </a:r>
                      <a:r>
                        <a:rPr lang="en-US" sz="1200" kern="100" dirty="0">
                          <a:effectLst/>
                        </a:rPr>
                        <a:t>10M </a:t>
                      </a:r>
                      <a:r>
                        <a:rPr lang="zh-CN" sz="1200" kern="100" dirty="0">
                          <a:effectLst/>
                        </a:rPr>
                        <a:t>以上 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3766753"/>
                  </a:ext>
                </a:extLst>
              </a:tr>
            </a:tbl>
          </a:graphicData>
        </a:graphic>
      </p:graphicFrame>
      <p:sp>
        <p:nvSpPr>
          <p:cNvPr id="26" name="Rectangle 5">
            <a:extLst>
              <a:ext uri="{FF2B5EF4-FFF2-40B4-BE49-F238E27FC236}">
                <a16:creationId xmlns:a16="http://schemas.microsoft.com/office/drawing/2014/main" id="{9513891F-29ED-4AD2-9401-B4CB7663B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356" y="5640625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66616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5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Calibri Light" panose="020F03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kumimoji="0" lang="en-US" altLang="zh-CN" sz="1500" b="1" i="0" u="none" strike="noStrike" cap="none" normalizeH="0" baseline="0" dirty="0" bmk="">
                <a:ln>
                  <a:noFill/>
                </a:ln>
                <a:solidFill>
                  <a:srgbClr val="0D0D0D"/>
                </a:solidFill>
                <a:effectLst/>
                <a:latin typeface="Calibri Light" panose="020F03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.3.2 </a:t>
            </a:r>
            <a:r>
              <a:rPr kumimoji="0" lang="zh-CN" altLang="en-US" sz="1500" b="1" i="0" u="none" strike="noStrike" cap="none" normalizeH="0" baseline="0" dirty="0" bmk="_Toc16121">
                <a:ln>
                  <a:noFill/>
                </a:ln>
                <a:solidFill>
                  <a:srgbClr val="0D0D0D"/>
                </a:solidFill>
                <a:effectLst/>
                <a:latin typeface="Calibri Light" panose="020F03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客户端</a:t>
            </a:r>
            <a:endParaRPr kumimoji="0" lang="zh-CN" altLang="en-US" sz="1500" b="1" i="0" u="none" strike="noStrike" cap="none" normalizeH="0" baseline="0" dirty="0">
              <a:ln>
                <a:noFill/>
              </a:ln>
              <a:solidFill>
                <a:srgbClr val="0D0D0D"/>
              </a:solidFill>
              <a:effectLst/>
              <a:latin typeface="Calibri Light" panose="020F03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70959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5087458" y="1371094"/>
            <a:ext cx="1996576" cy="1996574"/>
            <a:chOff x="3606461" y="1664340"/>
            <a:chExt cx="1040024" cy="1040024"/>
          </a:xfrm>
          <a:effectLst/>
        </p:grpSpPr>
        <p:sp>
          <p:nvSpPr>
            <p:cNvPr id="67" name="椭圆 66"/>
            <p:cNvSpPr/>
            <p:nvPr/>
          </p:nvSpPr>
          <p:spPr>
            <a:xfrm>
              <a:off x="3606461" y="1664340"/>
              <a:ext cx="1040024" cy="1040024"/>
            </a:xfrm>
            <a:prstGeom prst="ellipse">
              <a:avLst/>
            </a:prstGeom>
            <a:solidFill>
              <a:schemeClr val="accent2"/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8" name="文本框 1"/>
            <p:cNvSpPr txBox="1"/>
            <p:nvPr/>
          </p:nvSpPr>
          <p:spPr>
            <a:xfrm>
              <a:off x="3771582" y="1813627"/>
              <a:ext cx="755852" cy="6893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8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9" name="矩形 69"/>
          <p:cNvSpPr>
            <a:spLocks noChangeArrowheads="1"/>
          </p:cNvSpPr>
          <p:nvPr/>
        </p:nvSpPr>
        <p:spPr bwMode="auto">
          <a:xfrm>
            <a:off x="3534390" y="3810340"/>
            <a:ext cx="572044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4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测试用例，用户手册</a:t>
            </a:r>
          </a:p>
        </p:txBody>
      </p:sp>
      <p:cxnSp>
        <p:nvCxnSpPr>
          <p:cNvPr id="74" name="直接连接符 73"/>
          <p:cNvCxnSpPr/>
          <p:nvPr/>
        </p:nvCxnSpPr>
        <p:spPr>
          <a:xfrm>
            <a:off x="2369788" y="4383237"/>
            <a:ext cx="1456264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9254835" y="4383237"/>
            <a:ext cx="1379619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6433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5212" y="434392"/>
            <a:ext cx="7519988" cy="799774"/>
            <a:chOff x="2320698" y="519566"/>
            <a:chExt cx="7519988" cy="79977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19566"/>
              <a:ext cx="3183605" cy="584767"/>
              <a:chOff x="5043488" y="475173"/>
              <a:chExt cx="3183605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6400969" y="475173"/>
                <a:ext cx="1826124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zh-CN" altLang="en-US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测试用例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D294B2-52A7-4383-B96C-D0236BAC7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424" y="1386091"/>
            <a:ext cx="4620000" cy="540666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9A9A6A3-8D02-4091-868F-9F905E5F9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911" y="1432875"/>
            <a:ext cx="2157143" cy="5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0557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5212" y="434392"/>
            <a:ext cx="7519988" cy="799774"/>
            <a:chOff x="2320698" y="519566"/>
            <a:chExt cx="7519988" cy="79977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19566"/>
              <a:ext cx="3183605" cy="584767"/>
              <a:chOff x="5043488" y="475173"/>
              <a:chExt cx="3183605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6400969" y="475173"/>
                <a:ext cx="1826124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zh-CN" altLang="en-US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用户手册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C5E355-2B16-47D8-A50A-B287E77F6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212" y="1572685"/>
            <a:ext cx="1944572" cy="509181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3C3FE7D-C1A5-4160-AAD5-4EAD28F6C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957" y="1309018"/>
            <a:ext cx="4665715" cy="561914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3FC0568-17ED-4F09-B1BE-F9E33D48B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668" y="1480830"/>
            <a:ext cx="1736381" cy="556133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355FEEA-7CD6-482C-A7F2-CEA2C29AD2B8}"/>
              </a:ext>
            </a:extLst>
          </p:cNvPr>
          <p:cNvSpPr txBox="1"/>
          <p:nvPr/>
        </p:nvSpPr>
        <p:spPr>
          <a:xfrm>
            <a:off x="1393939" y="1572685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APP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977D7F7-B84E-4DED-A54F-46F959D89981}"/>
              </a:ext>
            </a:extLst>
          </p:cNvPr>
          <p:cNvSpPr txBox="1"/>
          <p:nvPr/>
        </p:nvSpPr>
        <p:spPr>
          <a:xfrm>
            <a:off x="4666097" y="157268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网页</a:t>
            </a:r>
          </a:p>
        </p:txBody>
      </p:sp>
    </p:spTree>
    <p:extLst>
      <p:ext uri="{BB962C8B-B14F-4D97-AF65-F5344CB8AC3E}">
        <p14:creationId xmlns:p14="http://schemas.microsoft.com/office/powerpoint/2010/main" val="60691832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5087458" y="1371094"/>
            <a:ext cx="1996576" cy="1996574"/>
            <a:chOff x="3606461" y="1664340"/>
            <a:chExt cx="1040024" cy="1040024"/>
          </a:xfrm>
          <a:effectLst/>
        </p:grpSpPr>
        <p:sp>
          <p:nvSpPr>
            <p:cNvPr id="67" name="椭圆 66"/>
            <p:cNvSpPr/>
            <p:nvPr/>
          </p:nvSpPr>
          <p:spPr>
            <a:xfrm>
              <a:off x="3606461" y="1664340"/>
              <a:ext cx="1040024" cy="1040024"/>
            </a:xfrm>
            <a:prstGeom prst="ellipse">
              <a:avLst/>
            </a:prstGeom>
            <a:solidFill>
              <a:schemeClr val="accent3"/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8" name="文本框 1"/>
            <p:cNvSpPr txBox="1"/>
            <p:nvPr/>
          </p:nvSpPr>
          <p:spPr>
            <a:xfrm>
              <a:off x="3913342" y="1839427"/>
              <a:ext cx="426023" cy="6893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8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9" name="矩形 69"/>
          <p:cNvSpPr>
            <a:spLocks noChangeArrowheads="1"/>
          </p:cNvSpPr>
          <p:nvPr/>
        </p:nvSpPr>
        <p:spPr bwMode="auto">
          <a:xfrm>
            <a:off x="3534391" y="3810340"/>
            <a:ext cx="5137076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altLang="zh-CN" sz="48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Vision &amp; Scope</a:t>
            </a:r>
          </a:p>
        </p:txBody>
      </p:sp>
      <p:cxnSp>
        <p:nvCxnSpPr>
          <p:cNvPr id="74" name="直接连接符 73"/>
          <p:cNvCxnSpPr/>
          <p:nvPr/>
        </p:nvCxnSpPr>
        <p:spPr>
          <a:xfrm>
            <a:off x="2369788" y="4383237"/>
            <a:ext cx="1456264" cy="1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8332888" y="4383237"/>
            <a:ext cx="1379619" cy="1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5087458" y="1371094"/>
            <a:ext cx="1996576" cy="1996574"/>
            <a:chOff x="3606461" y="1664340"/>
            <a:chExt cx="1040024" cy="1040024"/>
          </a:xfrm>
          <a:effectLst/>
        </p:grpSpPr>
        <p:sp>
          <p:nvSpPr>
            <p:cNvPr id="67" name="椭圆 66"/>
            <p:cNvSpPr/>
            <p:nvPr/>
          </p:nvSpPr>
          <p:spPr>
            <a:xfrm>
              <a:off x="3606461" y="1664340"/>
              <a:ext cx="1040024" cy="1040024"/>
            </a:xfrm>
            <a:prstGeom prst="ellipse">
              <a:avLst/>
            </a:prstGeom>
            <a:solidFill>
              <a:schemeClr val="accent2"/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8" name="文本框 1"/>
            <p:cNvSpPr txBox="1"/>
            <p:nvPr/>
          </p:nvSpPr>
          <p:spPr>
            <a:xfrm>
              <a:off x="3771582" y="1813627"/>
              <a:ext cx="755852" cy="6893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endParaRPr lang="zh-CN" altLang="en-US" sz="8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9" name="矩形 69"/>
          <p:cNvSpPr>
            <a:spLocks noChangeArrowheads="1"/>
          </p:cNvSpPr>
          <p:nvPr/>
        </p:nvSpPr>
        <p:spPr bwMode="auto">
          <a:xfrm>
            <a:off x="3269744" y="3810340"/>
            <a:ext cx="572044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4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其他</a:t>
            </a:r>
          </a:p>
        </p:txBody>
      </p:sp>
      <p:cxnSp>
        <p:nvCxnSpPr>
          <p:cNvPr id="74" name="直接连接符 73"/>
          <p:cNvCxnSpPr/>
          <p:nvPr/>
        </p:nvCxnSpPr>
        <p:spPr>
          <a:xfrm>
            <a:off x="2369788" y="4383237"/>
            <a:ext cx="1456264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9254835" y="4383237"/>
            <a:ext cx="1379619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2281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5212" y="434392"/>
            <a:ext cx="7519988" cy="799774"/>
            <a:chOff x="2320698" y="519566"/>
            <a:chExt cx="7519988" cy="79977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19566"/>
              <a:ext cx="3183605" cy="584767"/>
              <a:chOff x="5043488" y="475173"/>
              <a:chExt cx="3183605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6400969" y="475173"/>
                <a:ext cx="1826124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zh-CN" altLang="en-US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参考文献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24F167E-7E73-4441-9CCE-F9B365518BA4}"/>
              </a:ext>
            </a:extLst>
          </p:cNvPr>
          <p:cNvSpPr/>
          <p:nvPr/>
        </p:nvSpPr>
        <p:spPr>
          <a:xfrm>
            <a:off x="2032000" y="2604683"/>
            <a:ext cx="8636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>
              <a:lnSpc>
                <a:spcPts val="1800"/>
              </a:lnSpc>
            </a:pP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《软件需求（第三版）》清华大学出版社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作者：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Karl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Wiegers</a:t>
            </a: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Joy Beatty</a:t>
            </a:r>
            <a:endParaRPr lang="zh-CN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 	</a:t>
            </a: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国际书码号：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ISBN 978-7-302-42682-0    </a:t>
            </a: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出版时间：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2016.3</a:t>
            </a:r>
            <a:endParaRPr lang="zh-CN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>
              <a:lnSpc>
                <a:spcPts val="1800"/>
              </a:lnSpc>
            </a:pP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《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IT</a:t>
            </a: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项目管理（第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版）》机械工业出版社 作者：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Kathy Schwalbe </a:t>
            </a: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著；孙新波，朱珠，贾建锋译。国际书码号：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ISBN 978-7-111-58233-5 </a:t>
            </a: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出版时间：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2017.10</a:t>
            </a:r>
            <a:endParaRPr lang="zh-CN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PRD2018-G19 </a:t>
            </a: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需求工程计划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V0.8</a:t>
            </a:r>
            <a:endParaRPr lang="zh-CN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PRD2018-G19	</a:t>
            </a: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愿景与范围文档</a:t>
            </a:r>
            <a:endParaRPr lang="zh-CN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>
              <a:lnSpc>
                <a:spcPts val="1800"/>
              </a:lnSpc>
            </a:pP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软件需求规格说明书模板</a:t>
            </a:r>
            <a:endParaRPr lang="zh-CN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>
              <a:lnSpc>
                <a:spcPts val="1800"/>
              </a:lnSpc>
            </a:pP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C2-PRD-</a:t>
            </a:r>
            <a:r>
              <a:rPr lang="zh-CN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项目描述</a:t>
            </a:r>
          </a:p>
        </p:txBody>
      </p:sp>
    </p:spTree>
    <p:extLst>
      <p:ext uri="{BB962C8B-B14F-4D97-AF65-F5344CB8AC3E}">
        <p14:creationId xmlns:p14="http://schemas.microsoft.com/office/powerpoint/2010/main" val="3552127654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20698" y="531303"/>
            <a:ext cx="7519988" cy="759009"/>
            <a:chOff x="2320698" y="560331"/>
            <a:chExt cx="7519988" cy="759009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60331"/>
              <a:ext cx="2296121" cy="538601"/>
              <a:chOff x="5043488" y="515938"/>
              <a:chExt cx="2296121" cy="538601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5667375" y="515938"/>
                <a:ext cx="1672234" cy="538601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lvl="0" eaLnBrk="1" hangingPunct="1">
                  <a:buNone/>
                </a:pPr>
                <a:r>
                  <a:rPr lang="zh-CN" altLang="en-US" sz="2900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小组分工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12" name="椭圆 11"/>
          <p:cNvSpPr/>
          <p:nvPr/>
        </p:nvSpPr>
        <p:spPr>
          <a:xfrm>
            <a:off x="9840996" y="2346996"/>
            <a:ext cx="2164977" cy="216497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r>
              <a:rPr lang="zh-CN" altLang="en-US" dirty="0"/>
              <a:t>胡锦波</a:t>
            </a:r>
          </a:p>
        </p:txBody>
      </p:sp>
      <p:sp>
        <p:nvSpPr>
          <p:cNvPr id="13" name="椭圆 12"/>
          <p:cNvSpPr/>
          <p:nvPr/>
        </p:nvSpPr>
        <p:spPr>
          <a:xfrm>
            <a:off x="2754807" y="2346995"/>
            <a:ext cx="2164977" cy="216497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5115513" y="2346996"/>
            <a:ext cx="2164977" cy="216497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7480664" y="2347630"/>
            <a:ext cx="2164977" cy="21649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31"/>
          <p:cNvSpPr txBox="1"/>
          <p:nvPr/>
        </p:nvSpPr>
        <p:spPr>
          <a:xfrm>
            <a:off x="3231751" y="2751892"/>
            <a:ext cx="1210310" cy="64516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  </a:t>
            </a:r>
            <a:r>
              <a:rPr lang="en-US" altLang="zh-CN" sz="3600" b="1" dirty="0">
                <a:solidFill>
                  <a:srgbClr val="FEFEFE"/>
                </a:solidFill>
                <a:latin typeface="方正姚体" panose="02010601030101010101" pitchFamily="2" charset="-122"/>
              </a:rPr>
              <a:t>87%</a:t>
            </a:r>
          </a:p>
        </p:txBody>
      </p:sp>
      <p:sp>
        <p:nvSpPr>
          <p:cNvPr id="31" name="文本框 32"/>
          <p:cNvSpPr txBox="1"/>
          <p:nvPr/>
        </p:nvSpPr>
        <p:spPr>
          <a:xfrm>
            <a:off x="5773425" y="2752000"/>
            <a:ext cx="1028700" cy="64516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86</a:t>
            </a:r>
            <a:r>
              <a:rPr lang="en-US" altLang="zh-CN" sz="3600" b="1" dirty="0">
                <a:solidFill>
                  <a:srgbClr val="FEFEFE"/>
                </a:solidFill>
                <a:latin typeface="方正姚体" panose="02010601030101010101" pitchFamily="2" charset="-122"/>
              </a:rPr>
              <a:t>%</a:t>
            </a:r>
          </a:p>
        </p:txBody>
      </p:sp>
      <p:sp>
        <p:nvSpPr>
          <p:cNvPr id="32" name="文本框 33"/>
          <p:cNvSpPr txBox="1"/>
          <p:nvPr/>
        </p:nvSpPr>
        <p:spPr>
          <a:xfrm>
            <a:off x="7810244" y="2751892"/>
            <a:ext cx="1571264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  </a:t>
            </a:r>
            <a:r>
              <a:rPr lang="en-US" altLang="zh-CN" sz="3600" b="1" dirty="0">
                <a:solidFill>
                  <a:srgbClr val="FEFEFE"/>
                </a:solidFill>
                <a:latin typeface="方正姚体" panose="02010601030101010101" pitchFamily="2" charset="-122"/>
              </a:rPr>
              <a:t>86.5%</a:t>
            </a:r>
          </a:p>
        </p:txBody>
      </p:sp>
      <p:sp>
        <p:nvSpPr>
          <p:cNvPr id="33" name="文本框 34"/>
          <p:cNvSpPr txBox="1"/>
          <p:nvPr/>
        </p:nvSpPr>
        <p:spPr>
          <a:xfrm>
            <a:off x="1203377" y="3845783"/>
            <a:ext cx="872490" cy="36830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EFEFE"/>
                </a:solidFill>
                <a:latin typeface="方正姚体" panose="02010601030101010101" pitchFamily="2" charset="-122"/>
              </a:rPr>
              <a:t>李梦雷</a:t>
            </a:r>
          </a:p>
        </p:txBody>
      </p:sp>
      <p:sp>
        <p:nvSpPr>
          <p:cNvPr id="34" name="文本框 35"/>
          <p:cNvSpPr txBox="1"/>
          <p:nvPr/>
        </p:nvSpPr>
        <p:spPr>
          <a:xfrm>
            <a:off x="3400342" y="3703543"/>
            <a:ext cx="872490" cy="36830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EFEFE"/>
                </a:solidFill>
                <a:latin typeface="方正姚体" panose="02010601030101010101" pitchFamily="2" charset="-122"/>
              </a:rPr>
              <a:t>彭慧铭</a:t>
            </a:r>
          </a:p>
        </p:txBody>
      </p:sp>
      <p:sp>
        <p:nvSpPr>
          <p:cNvPr id="35" name="文本框 36"/>
          <p:cNvSpPr txBox="1"/>
          <p:nvPr/>
        </p:nvSpPr>
        <p:spPr>
          <a:xfrm>
            <a:off x="5838225" y="3734658"/>
            <a:ext cx="720090" cy="30670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FEFEFE"/>
                </a:solidFill>
                <a:latin typeface="方正姚体" panose="02010601030101010101" pitchFamily="2" charset="-122"/>
              </a:rPr>
              <a:t>李逸欢</a:t>
            </a:r>
          </a:p>
        </p:txBody>
      </p:sp>
      <p:sp>
        <p:nvSpPr>
          <p:cNvPr id="36" name="文本框 37"/>
          <p:cNvSpPr txBox="1"/>
          <p:nvPr/>
        </p:nvSpPr>
        <p:spPr>
          <a:xfrm>
            <a:off x="8274566" y="3703543"/>
            <a:ext cx="642620" cy="36830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EFEFE"/>
                </a:solidFill>
                <a:latin typeface="方正姚体" panose="02010601030101010101" pitchFamily="2" charset="-122"/>
              </a:rPr>
              <a:t>林鑫</a:t>
            </a:r>
          </a:p>
        </p:txBody>
      </p:sp>
      <p:sp>
        <p:nvSpPr>
          <p:cNvPr id="37" name="文本框 38"/>
          <p:cNvSpPr txBox="1"/>
          <p:nvPr/>
        </p:nvSpPr>
        <p:spPr>
          <a:xfrm>
            <a:off x="625727" y="4615607"/>
            <a:ext cx="2348720" cy="181588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SRS</a:t>
            </a: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文档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用户手册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整合文字编写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altLang="zh-CN" sz="2800" b="1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38" name="文本框 39"/>
          <p:cNvSpPr txBox="1"/>
          <p:nvPr/>
        </p:nvSpPr>
        <p:spPr>
          <a:xfrm>
            <a:off x="3026108" y="4378334"/>
            <a:ext cx="1620957" cy="243143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endParaRPr lang="en-US" altLang="zh-CN" sz="1200" b="1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制作</a:t>
            </a: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PPT</a:t>
            </a:r>
          </a:p>
          <a:p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SRS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文档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用例图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对话框图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测试用例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39" name="文本框 40"/>
          <p:cNvSpPr txBox="1"/>
          <p:nvPr/>
        </p:nvSpPr>
        <p:spPr>
          <a:xfrm>
            <a:off x="5395855" y="5155001"/>
            <a:ext cx="1980029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网页端原型</a:t>
            </a:r>
          </a:p>
        </p:txBody>
      </p:sp>
      <p:sp>
        <p:nvSpPr>
          <p:cNvPr id="4" name="椭圆 3"/>
          <p:cNvSpPr/>
          <p:nvPr/>
        </p:nvSpPr>
        <p:spPr>
          <a:xfrm>
            <a:off x="288056" y="2347631"/>
            <a:ext cx="2164977" cy="216497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41"/>
          <p:cNvSpPr txBox="1"/>
          <p:nvPr/>
        </p:nvSpPr>
        <p:spPr>
          <a:xfrm>
            <a:off x="7793061" y="5155001"/>
            <a:ext cx="1858201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APP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端原型</a:t>
            </a:r>
          </a:p>
        </p:txBody>
      </p:sp>
      <p:sp>
        <p:nvSpPr>
          <p:cNvPr id="5" name="文本框 33"/>
          <p:cNvSpPr txBox="1"/>
          <p:nvPr/>
        </p:nvSpPr>
        <p:spPr>
          <a:xfrm>
            <a:off x="10318892" y="2752000"/>
            <a:ext cx="1210310" cy="64516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  </a:t>
            </a:r>
            <a:r>
              <a:rPr lang="en-US" altLang="zh-CN" sz="3600" b="1" dirty="0">
                <a:solidFill>
                  <a:srgbClr val="FEFEFE"/>
                </a:solidFill>
                <a:latin typeface="方正姚体" panose="02010601030101010101" pitchFamily="2" charset="-122"/>
              </a:rPr>
              <a:t>88%</a:t>
            </a:r>
          </a:p>
        </p:txBody>
      </p:sp>
      <p:sp>
        <p:nvSpPr>
          <p:cNvPr id="6" name="文本框 33"/>
          <p:cNvSpPr txBox="1"/>
          <p:nvPr/>
        </p:nvSpPr>
        <p:spPr>
          <a:xfrm>
            <a:off x="643397" y="2752000"/>
            <a:ext cx="1210310" cy="64516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  </a:t>
            </a:r>
            <a:r>
              <a:rPr lang="en-US" altLang="zh-CN" sz="3600" b="1" dirty="0">
                <a:solidFill>
                  <a:srgbClr val="FEFEFE"/>
                </a:solidFill>
                <a:latin typeface="方正姚体" panose="02010601030101010101" pitchFamily="2" charset="-122"/>
              </a:rPr>
              <a:t>89%</a:t>
            </a:r>
          </a:p>
        </p:txBody>
      </p:sp>
      <p:sp>
        <p:nvSpPr>
          <p:cNvPr id="16" name="文本框 35"/>
          <p:cNvSpPr txBox="1"/>
          <p:nvPr/>
        </p:nvSpPr>
        <p:spPr>
          <a:xfrm>
            <a:off x="934002" y="3734658"/>
            <a:ext cx="872490" cy="36830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EFEFE"/>
                </a:solidFill>
                <a:latin typeface="方正姚体" panose="02010601030101010101" pitchFamily="2" charset="-122"/>
              </a:rPr>
              <a:t>李梦雷</a:t>
            </a:r>
          </a:p>
        </p:txBody>
      </p:sp>
      <p:sp>
        <p:nvSpPr>
          <p:cNvPr id="18" name="文本框 41"/>
          <p:cNvSpPr txBox="1"/>
          <p:nvPr/>
        </p:nvSpPr>
        <p:spPr>
          <a:xfrm>
            <a:off x="10318892" y="4916977"/>
            <a:ext cx="1620957" cy="181588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SRS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文档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用例需求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对话框图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顺序图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0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500"/>
                            </p:stCondLst>
                            <p:childTnLst>
                              <p:par>
                                <p:cTn id="10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9000"/>
                            </p:stCondLst>
                            <p:childTnLst>
                              <p:par>
                                <p:cTn id="1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500"/>
                            </p:stCondLst>
                            <p:childTnLst>
                              <p:par>
                                <p:cTn id="1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bldLvl="0" animBg="1"/>
      <p:bldP spid="14" grpId="0" bldLvl="0" animBg="1"/>
      <p:bldP spid="15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38" grpId="0" bldLvl="0" animBg="1"/>
      <p:bldP spid="39" grpId="0" bldLvl="0" animBg="1"/>
      <p:bldP spid="4" grpId="0" bldLvl="0" animBg="1"/>
      <p:bldP spid="40" grpId="0" bldLvl="0" animBg="1"/>
      <p:bldP spid="5" grpId="0" bldLvl="0" animBg="1"/>
      <p:bldP spid="6" grpId="0" bldLvl="0" animBg="1"/>
      <p:bldP spid="16" grpId="0" bldLvl="0" animBg="1"/>
      <p:bldP spid="18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A_标题 1"/>
          <p:cNvSpPr txBox="1"/>
          <p:nvPr>
            <p:custDataLst>
              <p:tags r:id="rId1"/>
            </p:custDataLst>
          </p:nvPr>
        </p:nvSpPr>
        <p:spPr>
          <a:xfrm>
            <a:off x="997718" y="2796266"/>
            <a:ext cx="10361851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  <a:r>
              <a:rPr lang="zh-CN" altLang="en-US" sz="68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</a:t>
            </a:r>
            <a:r>
              <a:rPr lang="zh-CN" altLang="en-US" sz="6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观看</a:t>
            </a:r>
            <a:r>
              <a:rPr lang="en-US" altLang="zh-CN" sz="68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sz="68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PA_副标题 2"/>
          <p:cNvSpPr txBox="1"/>
          <p:nvPr>
            <p:custDataLst>
              <p:tags r:id="rId2"/>
            </p:custDataLst>
          </p:nvPr>
        </p:nvSpPr>
        <p:spPr>
          <a:xfrm>
            <a:off x="1911999" y="4073021"/>
            <a:ext cx="8533289" cy="38346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G19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小组制作</a:t>
            </a:r>
            <a:endParaRPr 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endParaRPr 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Group 38"/>
          <p:cNvGrpSpPr/>
          <p:nvPr/>
        </p:nvGrpSpPr>
        <p:grpSpPr>
          <a:xfrm flipH="1">
            <a:off x="5390680" y="5890640"/>
            <a:ext cx="1575060" cy="160804"/>
            <a:chOff x="5548426" y="3343939"/>
            <a:chExt cx="833173" cy="85061"/>
          </a:xfrm>
          <a:solidFill>
            <a:srgbClr val="1983B7"/>
          </a:solidFill>
        </p:grpSpPr>
        <p:sp>
          <p:nvSpPr>
            <p:cNvPr id="27" name="Oval 31"/>
            <p:cNvSpPr/>
            <p:nvPr/>
          </p:nvSpPr>
          <p:spPr>
            <a:xfrm>
              <a:off x="5548426" y="3343939"/>
              <a:ext cx="85061" cy="8506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8D2A6"/>
                </a:solidFill>
              </a:endParaRPr>
            </a:p>
          </p:txBody>
        </p:sp>
        <p:sp>
          <p:nvSpPr>
            <p:cNvPr id="28" name="Oval 32"/>
            <p:cNvSpPr/>
            <p:nvPr/>
          </p:nvSpPr>
          <p:spPr>
            <a:xfrm>
              <a:off x="5698049" y="3343939"/>
              <a:ext cx="85061" cy="8506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8D2A6"/>
                </a:solidFill>
              </a:endParaRPr>
            </a:p>
          </p:txBody>
        </p:sp>
        <p:sp>
          <p:nvSpPr>
            <p:cNvPr id="29" name="Oval 33"/>
            <p:cNvSpPr/>
            <p:nvPr/>
          </p:nvSpPr>
          <p:spPr>
            <a:xfrm>
              <a:off x="5847671" y="3343939"/>
              <a:ext cx="85061" cy="8506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8D2A6"/>
                </a:solidFill>
              </a:endParaRPr>
            </a:p>
          </p:txBody>
        </p:sp>
        <p:sp>
          <p:nvSpPr>
            <p:cNvPr id="30" name="Oval 34"/>
            <p:cNvSpPr/>
            <p:nvPr/>
          </p:nvSpPr>
          <p:spPr>
            <a:xfrm>
              <a:off x="5997294" y="3343939"/>
              <a:ext cx="85061" cy="8506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8D2A6"/>
                </a:solidFill>
              </a:endParaRPr>
            </a:p>
          </p:txBody>
        </p:sp>
        <p:sp>
          <p:nvSpPr>
            <p:cNvPr id="31" name="Oval 35"/>
            <p:cNvSpPr/>
            <p:nvPr/>
          </p:nvSpPr>
          <p:spPr>
            <a:xfrm>
              <a:off x="6146917" y="3343939"/>
              <a:ext cx="85061" cy="8506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8D2A6"/>
                </a:solidFill>
              </a:endParaRPr>
            </a:p>
          </p:txBody>
        </p:sp>
        <p:sp>
          <p:nvSpPr>
            <p:cNvPr id="32" name="Oval 36"/>
            <p:cNvSpPr/>
            <p:nvPr/>
          </p:nvSpPr>
          <p:spPr>
            <a:xfrm>
              <a:off x="6296538" y="3343939"/>
              <a:ext cx="85061" cy="8506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8D2A6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20698" y="512778"/>
            <a:ext cx="7519988" cy="777534"/>
            <a:chOff x="2320698" y="541806"/>
            <a:chExt cx="7519988" cy="77753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41806"/>
              <a:ext cx="3580440" cy="584767"/>
              <a:chOff x="5043488" y="497413"/>
              <a:chExt cx="3580440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5307013" y="497413"/>
                <a:ext cx="3316915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en-US" altLang="zh-CN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Vision &amp; Scope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" name="文本框 3"/>
          <p:cNvSpPr txBox="1"/>
          <p:nvPr/>
        </p:nvSpPr>
        <p:spPr>
          <a:xfrm>
            <a:off x="2320698" y="2141752"/>
            <a:ext cx="75199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业务需求：</a:t>
            </a:r>
            <a:r>
              <a:rPr lang="zh-CN" altLang="zh-CN" sz="2400" dirty="0"/>
              <a:t>为了使软件工程系列课程可以办得出色，使学生能够获得最多的资料，使学生及时的了解世界需求工程的最新动态，以及学生和教师的有效地沟通，我们认为，作为学生需要一个与教师及同学之间相互交流，及获取资料的平台；还有一些同学并没有选这几门课，但是也想了解项目管理，需求工程，统一建模的相关知识，以备到时决定该选不选这门课程。所以我们构思做一个软件工程教学、学习、交流的垂直社区型网站。</a:t>
            </a:r>
          </a:p>
        </p:txBody>
      </p: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reeform 97"/>
          <p:cNvSpPr/>
          <p:nvPr/>
        </p:nvSpPr>
        <p:spPr bwMode="auto">
          <a:xfrm>
            <a:off x="65086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reeform 97"/>
          <p:cNvSpPr/>
          <p:nvPr/>
        </p:nvSpPr>
        <p:spPr bwMode="auto">
          <a:xfrm>
            <a:off x="3116483" y="5498486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10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20698" y="512778"/>
            <a:ext cx="7519988" cy="777534"/>
            <a:chOff x="2320698" y="541806"/>
            <a:chExt cx="7519988" cy="77753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41806"/>
              <a:ext cx="3580440" cy="584767"/>
              <a:chOff x="5043488" y="497413"/>
              <a:chExt cx="3580440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5307013" y="497413"/>
                <a:ext cx="3316915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en-US" altLang="zh-CN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Vision &amp; Scope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reeform 97"/>
          <p:cNvSpPr/>
          <p:nvPr/>
        </p:nvSpPr>
        <p:spPr bwMode="auto">
          <a:xfrm>
            <a:off x="65086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reeform 97"/>
          <p:cNvSpPr/>
          <p:nvPr/>
        </p:nvSpPr>
        <p:spPr bwMode="auto">
          <a:xfrm>
            <a:off x="3116483" y="5498486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28C95D1-C1D1-4C8B-A69B-E5C3ABBE3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457" y="1756140"/>
            <a:ext cx="6222726" cy="410771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9E6AE05-0093-4A16-8144-FACF1BC33B87}"/>
              </a:ext>
            </a:extLst>
          </p:cNvPr>
          <p:cNvSpPr txBox="1"/>
          <p:nvPr/>
        </p:nvSpPr>
        <p:spPr>
          <a:xfrm>
            <a:off x="969818" y="1554339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/>
              <a:t>关联图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1667223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20698" y="512778"/>
            <a:ext cx="7519988" cy="777534"/>
            <a:chOff x="2320698" y="541806"/>
            <a:chExt cx="7519988" cy="77753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41806"/>
              <a:ext cx="3580440" cy="584767"/>
              <a:chOff x="5043488" y="497413"/>
              <a:chExt cx="3580440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5307013" y="497413"/>
                <a:ext cx="3316915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en-US" altLang="zh-CN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Vision &amp; Scope</a:t>
                </a: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reeform 97"/>
          <p:cNvSpPr/>
          <p:nvPr/>
        </p:nvSpPr>
        <p:spPr bwMode="auto">
          <a:xfrm>
            <a:off x="65086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reeform 97"/>
          <p:cNvSpPr/>
          <p:nvPr/>
        </p:nvSpPr>
        <p:spPr bwMode="auto">
          <a:xfrm>
            <a:off x="3116483" y="5498486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9E6AE05-0093-4A16-8144-FACF1BC33B87}"/>
              </a:ext>
            </a:extLst>
          </p:cNvPr>
          <p:cNvSpPr txBox="1"/>
          <p:nvPr/>
        </p:nvSpPr>
        <p:spPr>
          <a:xfrm>
            <a:off x="969818" y="1554339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特性树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2AFCEF-B11D-45B5-899E-C3F571BA8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096" y="2661162"/>
            <a:ext cx="7291448" cy="283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9683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5087458" y="1371094"/>
            <a:ext cx="1996576" cy="1996574"/>
            <a:chOff x="3606461" y="1664340"/>
            <a:chExt cx="1040024" cy="1040024"/>
          </a:xfrm>
          <a:effectLst/>
        </p:grpSpPr>
        <p:sp>
          <p:nvSpPr>
            <p:cNvPr id="67" name="椭圆 66"/>
            <p:cNvSpPr/>
            <p:nvPr/>
          </p:nvSpPr>
          <p:spPr>
            <a:xfrm>
              <a:off x="3606461" y="1664340"/>
              <a:ext cx="1040024" cy="1040024"/>
            </a:xfrm>
            <a:prstGeom prst="ellipse">
              <a:avLst/>
            </a:prstGeom>
            <a:solidFill>
              <a:schemeClr val="accent2"/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8" name="文本框 1"/>
            <p:cNvSpPr txBox="1"/>
            <p:nvPr/>
          </p:nvSpPr>
          <p:spPr>
            <a:xfrm>
              <a:off x="3936496" y="1813627"/>
              <a:ext cx="426023" cy="6893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8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9" name="矩形 69"/>
          <p:cNvSpPr>
            <a:spLocks noChangeArrowheads="1"/>
          </p:cNvSpPr>
          <p:nvPr/>
        </p:nvSpPr>
        <p:spPr bwMode="auto">
          <a:xfrm>
            <a:off x="3534391" y="3810340"/>
            <a:ext cx="5137076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4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用户群分类</a:t>
            </a:r>
          </a:p>
        </p:txBody>
      </p:sp>
      <p:cxnSp>
        <p:nvCxnSpPr>
          <p:cNvPr id="74" name="直接连接符 73"/>
          <p:cNvCxnSpPr/>
          <p:nvPr/>
        </p:nvCxnSpPr>
        <p:spPr>
          <a:xfrm>
            <a:off x="2369788" y="4383237"/>
            <a:ext cx="1456264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8332888" y="4383237"/>
            <a:ext cx="1379619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65280" y="481302"/>
            <a:ext cx="7519988" cy="799774"/>
            <a:chOff x="2320698" y="519566"/>
            <a:chExt cx="7519988" cy="799774"/>
          </a:xfrm>
        </p:grpSpPr>
        <p:sp>
          <p:nvSpPr>
            <p:cNvPr id="11" name="矩形 10"/>
            <p:cNvSpPr/>
            <p:nvPr/>
          </p:nvSpPr>
          <p:spPr>
            <a:xfrm flipH="1" flipV="1">
              <a:off x="2320698" y="1273621"/>
              <a:ext cx="7519988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88838" y="519566"/>
              <a:ext cx="3010100" cy="584767"/>
              <a:chOff x="5043488" y="475173"/>
              <a:chExt cx="3010100" cy="584767"/>
            </a:xfrm>
          </p:grpSpPr>
          <p:sp>
            <p:nvSpPr>
              <p:cNvPr id="7" name="矩形 3"/>
              <p:cNvSpPr/>
              <p:nvPr/>
            </p:nvSpPr>
            <p:spPr>
              <a:xfrm>
                <a:off x="5817096" y="475173"/>
                <a:ext cx="2236492" cy="584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lIns="91431" tIns="45716" rIns="91431" bIns="45716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zh-CN" altLang="en-US" sz="32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用户群分类</a:t>
                </a:r>
                <a:endParaRPr lang="en-US" altLang="zh-CN" sz="3200" b="1" dirty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grpSp>
            <p:nvGrpSpPr>
              <p:cNvPr id="8" name="组合 26"/>
              <p:cNvGrpSpPr/>
              <p:nvPr/>
            </p:nvGrpSpPr>
            <p:grpSpPr>
              <a:xfrm>
                <a:off x="5043488" y="569913"/>
                <a:ext cx="263525" cy="395287"/>
                <a:chOff x="0" y="0"/>
                <a:chExt cx="213756" cy="427512"/>
              </a:xfrm>
            </p:grpSpPr>
            <p:sp>
              <p:nvSpPr>
                <p:cNvPr id="9" name="直接连接符 27"/>
                <p:cNvSpPr/>
                <p:nvPr/>
              </p:nvSpPr>
              <p:spPr>
                <a:xfrm>
                  <a:off x="0" y="0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直接连接符 28"/>
                <p:cNvSpPr/>
                <p:nvPr/>
              </p:nvSpPr>
              <p:spPr>
                <a:xfrm flipH="1">
                  <a:off x="0" y="213756"/>
                  <a:ext cx="213756" cy="213756"/>
                </a:xfrm>
                <a:prstGeom prst="line">
                  <a:avLst/>
                </a:prstGeom>
                <a:ln w="19050" cap="flat" cmpd="sng">
                  <a:solidFill>
                    <a:schemeClr val="accent3"/>
                  </a:solidFill>
                  <a:prstDash val="solid"/>
                  <a:miter/>
                  <a:headEnd type="oval" w="med" len="med"/>
                  <a:tailEnd type="oval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Freeform 97"/>
          <p:cNvSpPr/>
          <p:nvPr/>
        </p:nvSpPr>
        <p:spPr bwMode="auto">
          <a:xfrm>
            <a:off x="11111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reeform 97"/>
          <p:cNvSpPr/>
          <p:nvPr/>
        </p:nvSpPr>
        <p:spPr bwMode="auto">
          <a:xfrm>
            <a:off x="6508653" y="3501411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reeform 97"/>
          <p:cNvSpPr/>
          <p:nvPr/>
        </p:nvSpPr>
        <p:spPr bwMode="auto">
          <a:xfrm>
            <a:off x="3116483" y="5498486"/>
            <a:ext cx="565573" cy="617179"/>
          </a:xfrm>
          <a:custGeom>
            <a:avLst/>
            <a:gdLst>
              <a:gd name="T0" fmla="*/ 520149 w 192"/>
              <a:gd name="T1" fmla="*/ 220455 h 160"/>
              <a:gd name="T2" fmla="*/ 453747 w 192"/>
              <a:gd name="T3" fmla="*/ 220455 h 160"/>
              <a:gd name="T4" fmla="*/ 445447 w 192"/>
              <a:gd name="T5" fmla="*/ 225966 h 160"/>
              <a:gd name="T6" fmla="*/ 434380 w 192"/>
              <a:gd name="T7" fmla="*/ 242501 h 160"/>
              <a:gd name="T8" fmla="*/ 420546 w 192"/>
              <a:gd name="T9" fmla="*/ 184631 h 160"/>
              <a:gd name="T10" fmla="*/ 409479 w 192"/>
              <a:gd name="T11" fmla="*/ 176364 h 160"/>
              <a:gd name="T12" fmla="*/ 398412 w 192"/>
              <a:gd name="T13" fmla="*/ 184631 h 160"/>
              <a:gd name="T14" fmla="*/ 370745 w 192"/>
              <a:gd name="T15" fmla="*/ 270057 h 160"/>
              <a:gd name="T16" fmla="*/ 354144 w 192"/>
              <a:gd name="T17" fmla="*/ 140540 h 160"/>
              <a:gd name="T18" fmla="*/ 343077 w 192"/>
              <a:gd name="T19" fmla="*/ 132273 h 160"/>
              <a:gd name="T20" fmla="*/ 332010 w 192"/>
              <a:gd name="T21" fmla="*/ 140540 h 160"/>
              <a:gd name="T22" fmla="*/ 284975 w 192"/>
              <a:gd name="T23" fmla="*/ 349972 h 160"/>
              <a:gd name="T24" fmla="*/ 265608 w 192"/>
              <a:gd name="T25" fmla="*/ 11023 h 160"/>
              <a:gd name="T26" fmla="*/ 254541 w 192"/>
              <a:gd name="T27" fmla="*/ 0 h 160"/>
              <a:gd name="T28" fmla="*/ 243474 w 192"/>
              <a:gd name="T29" fmla="*/ 8267 h 160"/>
              <a:gd name="T30" fmla="*/ 190906 w 192"/>
              <a:gd name="T31" fmla="*/ 234233 h 160"/>
              <a:gd name="T32" fmla="*/ 177072 w 192"/>
              <a:gd name="T33" fmla="*/ 118495 h 160"/>
              <a:gd name="T34" fmla="*/ 168772 w 192"/>
              <a:gd name="T35" fmla="*/ 110228 h 160"/>
              <a:gd name="T36" fmla="*/ 154938 w 192"/>
              <a:gd name="T37" fmla="*/ 118495 h 160"/>
              <a:gd name="T38" fmla="*/ 124504 w 192"/>
              <a:gd name="T39" fmla="*/ 214944 h 160"/>
              <a:gd name="T40" fmla="*/ 110670 w 192"/>
              <a:gd name="T41" fmla="*/ 162586 h 160"/>
              <a:gd name="T42" fmla="*/ 102370 w 192"/>
              <a:gd name="T43" fmla="*/ 154319 h 160"/>
              <a:gd name="T44" fmla="*/ 91303 w 192"/>
              <a:gd name="T45" fmla="*/ 159830 h 160"/>
              <a:gd name="T46" fmla="*/ 71936 w 192"/>
              <a:gd name="T47" fmla="*/ 198410 h 160"/>
              <a:gd name="T48" fmla="*/ 11067 w 192"/>
              <a:gd name="T49" fmla="*/ 198410 h 160"/>
              <a:gd name="T50" fmla="*/ 0 w 192"/>
              <a:gd name="T51" fmla="*/ 209432 h 160"/>
              <a:gd name="T52" fmla="*/ 11067 w 192"/>
              <a:gd name="T53" fmla="*/ 220455 h 160"/>
              <a:gd name="T54" fmla="*/ 77469 w 192"/>
              <a:gd name="T55" fmla="*/ 220455 h 160"/>
              <a:gd name="T56" fmla="*/ 88536 w 192"/>
              <a:gd name="T57" fmla="*/ 214944 h 160"/>
              <a:gd name="T58" fmla="*/ 96836 w 192"/>
              <a:gd name="T59" fmla="*/ 195654 h 160"/>
              <a:gd name="T60" fmla="*/ 110670 w 192"/>
              <a:gd name="T61" fmla="*/ 256279 h 160"/>
              <a:gd name="T62" fmla="*/ 121737 w 192"/>
              <a:gd name="T63" fmla="*/ 264546 h 160"/>
              <a:gd name="T64" fmla="*/ 132804 w 192"/>
              <a:gd name="T65" fmla="*/ 256279 h 160"/>
              <a:gd name="T66" fmla="*/ 160472 w 192"/>
              <a:gd name="T67" fmla="*/ 170853 h 160"/>
              <a:gd name="T68" fmla="*/ 177072 w 192"/>
              <a:gd name="T69" fmla="*/ 297614 h 160"/>
              <a:gd name="T70" fmla="*/ 188139 w 192"/>
              <a:gd name="T71" fmla="*/ 308637 h 160"/>
              <a:gd name="T72" fmla="*/ 199206 w 192"/>
              <a:gd name="T73" fmla="*/ 300370 h 160"/>
              <a:gd name="T74" fmla="*/ 249008 w 192"/>
              <a:gd name="T75" fmla="*/ 88182 h 160"/>
              <a:gd name="T76" fmla="*/ 265608 w 192"/>
              <a:gd name="T77" fmla="*/ 429887 h 160"/>
              <a:gd name="T78" fmla="*/ 276675 w 192"/>
              <a:gd name="T79" fmla="*/ 440910 h 160"/>
              <a:gd name="T80" fmla="*/ 276675 w 192"/>
              <a:gd name="T81" fmla="*/ 440910 h 160"/>
              <a:gd name="T82" fmla="*/ 287742 w 192"/>
              <a:gd name="T83" fmla="*/ 432643 h 160"/>
              <a:gd name="T84" fmla="*/ 340310 w 192"/>
              <a:gd name="T85" fmla="*/ 206677 h 160"/>
              <a:gd name="T86" fmla="*/ 354144 w 192"/>
              <a:gd name="T87" fmla="*/ 319660 h 160"/>
              <a:gd name="T88" fmla="*/ 365211 w 192"/>
              <a:gd name="T89" fmla="*/ 330683 h 160"/>
              <a:gd name="T90" fmla="*/ 376278 w 192"/>
              <a:gd name="T91" fmla="*/ 322415 h 160"/>
              <a:gd name="T92" fmla="*/ 409479 w 192"/>
              <a:gd name="T93" fmla="*/ 225966 h 160"/>
              <a:gd name="T94" fmla="*/ 420546 w 192"/>
              <a:gd name="T95" fmla="*/ 278324 h 160"/>
              <a:gd name="T96" fmla="*/ 431613 w 192"/>
              <a:gd name="T97" fmla="*/ 286592 h 160"/>
              <a:gd name="T98" fmla="*/ 442680 w 192"/>
              <a:gd name="T99" fmla="*/ 281080 h 160"/>
              <a:gd name="T100" fmla="*/ 462047 w 192"/>
              <a:gd name="T101" fmla="*/ 242501 h 160"/>
              <a:gd name="T102" fmla="*/ 520149 w 192"/>
              <a:gd name="T103" fmla="*/ 242501 h 160"/>
              <a:gd name="T104" fmla="*/ 531216 w 192"/>
              <a:gd name="T105" fmla="*/ 231478 h 160"/>
              <a:gd name="T106" fmla="*/ 520149 w 192"/>
              <a:gd name="T107" fmla="*/ 220455 h 1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92" h="16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9E6AE05-0093-4A16-8144-FACF1BC33B87}"/>
              </a:ext>
            </a:extLst>
          </p:cNvPr>
          <p:cNvSpPr txBox="1"/>
          <p:nvPr/>
        </p:nvSpPr>
        <p:spPr>
          <a:xfrm>
            <a:off x="969818" y="155433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用户代表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4B44074-18D4-4610-912D-D82E467D60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083090"/>
              </p:ext>
            </p:extLst>
          </p:nvPr>
        </p:nvGraphicFramePr>
        <p:xfrm>
          <a:off x="2955636" y="1510545"/>
          <a:ext cx="6086766" cy="5001553"/>
        </p:xfrm>
        <a:graphic>
          <a:graphicData uri="http://schemas.openxmlformats.org/drawingml/2006/table">
            <a:tbl>
              <a:tblPr firstRow="1" firstCol="1" bandRow="1"/>
              <a:tblGrid>
                <a:gridCol w="769809">
                  <a:extLst>
                    <a:ext uri="{9D8B030D-6E8A-4147-A177-3AD203B41FA5}">
                      <a16:colId xmlns:a16="http://schemas.microsoft.com/office/drawing/2014/main" val="1217189716"/>
                    </a:ext>
                  </a:extLst>
                </a:gridCol>
                <a:gridCol w="769809">
                  <a:extLst>
                    <a:ext uri="{9D8B030D-6E8A-4147-A177-3AD203B41FA5}">
                      <a16:colId xmlns:a16="http://schemas.microsoft.com/office/drawing/2014/main" val="3587101739"/>
                    </a:ext>
                  </a:extLst>
                </a:gridCol>
                <a:gridCol w="693209">
                  <a:extLst>
                    <a:ext uri="{9D8B030D-6E8A-4147-A177-3AD203B41FA5}">
                      <a16:colId xmlns:a16="http://schemas.microsoft.com/office/drawing/2014/main" val="2159515003"/>
                    </a:ext>
                  </a:extLst>
                </a:gridCol>
                <a:gridCol w="693209">
                  <a:extLst>
                    <a:ext uri="{9D8B030D-6E8A-4147-A177-3AD203B41FA5}">
                      <a16:colId xmlns:a16="http://schemas.microsoft.com/office/drawing/2014/main" val="1819070725"/>
                    </a:ext>
                  </a:extLst>
                </a:gridCol>
                <a:gridCol w="693209">
                  <a:extLst>
                    <a:ext uri="{9D8B030D-6E8A-4147-A177-3AD203B41FA5}">
                      <a16:colId xmlns:a16="http://schemas.microsoft.com/office/drawing/2014/main" val="1778288864"/>
                    </a:ext>
                  </a:extLst>
                </a:gridCol>
                <a:gridCol w="846954">
                  <a:extLst>
                    <a:ext uri="{9D8B030D-6E8A-4147-A177-3AD203B41FA5}">
                      <a16:colId xmlns:a16="http://schemas.microsoft.com/office/drawing/2014/main" val="980021012"/>
                    </a:ext>
                  </a:extLst>
                </a:gridCol>
                <a:gridCol w="846954">
                  <a:extLst>
                    <a:ext uri="{9D8B030D-6E8A-4147-A177-3AD203B41FA5}">
                      <a16:colId xmlns:a16="http://schemas.microsoft.com/office/drawing/2014/main" val="1955283719"/>
                    </a:ext>
                  </a:extLst>
                </a:gridCol>
                <a:gridCol w="773613">
                  <a:extLst>
                    <a:ext uri="{9D8B030D-6E8A-4147-A177-3AD203B41FA5}">
                      <a16:colId xmlns:a16="http://schemas.microsoft.com/office/drawing/2014/main" val="1770112196"/>
                    </a:ext>
                  </a:extLst>
                </a:gridCol>
              </a:tblGrid>
              <a:tr h="42029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用户群分类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用户角色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用户描述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选择理由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用户代表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邮箱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电话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微信号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315300"/>
                  </a:ext>
                </a:extLst>
              </a:tr>
              <a:tr h="6145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客户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项目发起人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项目的发起方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作为项目发起方对项目有深刻的理解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杨枨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yangc@zucc.edu.cn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13357102333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olleyYan</a:t>
                      </a: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062533"/>
                  </a:ext>
                </a:extLst>
              </a:tr>
              <a:tr h="1238247">
                <a:tc row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直接用户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教师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软件需求分析课程授课教师</a:t>
                      </a:r>
                      <a:endParaRPr lang="zh-CN" sz="9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拥有多年教学经验，参与过相关项目开发，能提出建设性意见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杨枨</a:t>
                      </a:r>
                      <a:endParaRPr lang="zh-CN" sz="9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yangc@zucc.edu.cn</a:t>
                      </a:r>
                      <a:endParaRPr lang="zh-CN" sz="9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13357102333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olleyYan</a:t>
                      </a: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7026418"/>
                  </a:ext>
                </a:extLst>
              </a:tr>
              <a:tr h="10343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学生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选择软件需求分析课程的学生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学习认真，对网站相关课程感兴趣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李俊</a:t>
                      </a:r>
                      <a:endParaRPr lang="zh-CN" sz="9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31601391@stu.zucc.edu.cn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31601401@stu.zucc.edu.cn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15988127765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18901883753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sleep Li</a:t>
                      </a:r>
                      <a:endParaRPr lang="zh-CN" sz="9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sz="9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0352302"/>
                  </a:ext>
                </a:extLst>
              </a:tr>
              <a:tr h="123560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管理员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负责网站后台维护，主内、内容审核以及身份认证的工作人员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有担任管理员的经历，能提供宝贵意见和建议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潘琳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ohllin@163.com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plpl1016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80927"/>
                  </a:ext>
                </a:extLst>
              </a:tr>
              <a:tr h="45856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游客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未注册网站的浏览者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对项目有兴趣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9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刘向辉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31601401@stu.zucc.edu.cn</a:t>
                      </a:r>
                      <a:endParaRPr lang="zh-CN" sz="9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18901883753</a:t>
                      </a:r>
                      <a:endParaRPr lang="zh-CN" sz="9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dirty="0" err="1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Slxxxxy</a:t>
                      </a:r>
                      <a:endParaRPr lang="zh-CN" sz="9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839" marR="55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114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885444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5087458" y="1371094"/>
            <a:ext cx="1996576" cy="1996574"/>
            <a:chOff x="3606461" y="1664340"/>
            <a:chExt cx="1040024" cy="1040024"/>
          </a:xfrm>
          <a:effectLst/>
        </p:grpSpPr>
        <p:sp>
          <p:nvSpPr>
            <p:cNvPr id="67" name="椭圆 66"/>
            <p:cNvSpPr/>
            <p:nvPr/>
          </p:nvSpPr>
          <p:spPr>
            <a:xfrm>
              <a:off x="3606461" y="1664340"/>
              <a:ext cx="1040024" cy="1040024"/>
            </a:xfrm>
            <a:prstGeom prst="ellipse">
              <a:avLst/>
            </a:prstGeom>
            <a:solidFill>
              <a:schemeClr val="accent4"/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8" name="文本框 1"/>
            <p:cNvSpPr txBox="1"/>
            <p:nvPr/>
          </p:nvSpPr>
          <p:spPr>
            <a:xfrm>
              <a:off x="3936496" y="1813627"/>
              <a:ext cx="426023" cy="6893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8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9" name="矩形 69"/>
          <p:cNvSpPr>
            <a:spLocks noChangeArrowheads="1"/>
          </p:cNvSpPr>
          <p:nvPr/>
        </p:nvSpPr>
        <p:spPr bwMode="auto">
          <a:xfrm>
            <a:off x="3525155" y="3654260"/>
            <a:ext cx="577586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48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软件需求获取及确认</a:t>
            </a:r>
          </a:p>
        </p:txBody>
      </p:sp>
      <p:cxnSp>
        <p:nvCxnSpPr>
          <p:cNvPr id="74" name="直接连接符 73"/>
          <p:cNvCxnSpPr/>
          <p:nvPr/>
        </p:nvCxnSpPr>
        <p:spPr>
          <a:xfrm>
            <a:off x="2360552" y="4227157"/>
            <a:ext cx="1456264" cy="1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9301019" y="4227156"/>
            <a:ext cx="1379619" cy="1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50110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炫彩扁平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77448C"/>
      </a:accent4>
      <a:accent5>
        <a:srgbClr val="00AF92"/>
      </a:accent5>
      <a:accent6>
        <a:srgbClr val="C65885"/>
      </a:accent6>
      <a:hlink>
        <a:srgbClr val="FCC79F"/>
      </a:hlink>
      <a:folHlink>
        <a:srgbClr val="869F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1308</Words>
  <Application>Microsoft Office PowerPoint</Application>
  <PresentationFormat>自定义</PresentationFormat>
  <Paragraphs>644</Paragraphs>
  <Slides>33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10</vt:i4>
      </vt:variant>
      <vt:variant>
        <vt:lpstr>幻灯片标题</vt:lpstr>
      </vt:variant>
      <vt:variant>
        <vt:i4>33</vt:i4>
      </vt:variant>
    </vt:vector>
  </HeadingPairs>
  <TitlesOfParts>
    <vt:vector size="56" baseType="lpstr">
      <vt:lpstr>ITC Avant Garde Std Bk</vt:lpstr>
      <vt:lpstr>LiHei Pro</vt:lpstr>
      <vt:lpstr>Signika</vt:lpstr>
      <vt:lpstr>等线</vt:lpstr>
      <vt:lpstr>等线 Light</vt:lpstr>
      <vt:lpstr>方正姚体</vt:lpstr>
      <vt:lpstr>迷你简汉真广标</vt:lpstr>
      <vt:lpstr>宋体</vt:lpstr>
      <vt:lpstr>微软雅黑</vt:lpstr>
      <vt:lpstr>Arial</vt:lpstr>
      <vt:lpstr>Calibri</vt:lpstr>
      <vt:lpstr>Calibri Light</vt:lpstr>
      <vt:lpstr>Impact</vt:lpstr>
      <vt:lpstr>Office 主题​​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keywords>http:/www.ypppt.com</cp:keywords>
  <dc:description>http://www.ypppt.com/</dc:description>
  <cp:lastModifiedBy>鑫 林</cp:lastModifiedBy>
  <cp:revision>1012</cp:revision>
  <dcterms:created xsi:type="dcterms:W3CDTF">2015-12-01T09:06:00Z</dcterms:created>
  <dcterms:modified xsi:type="dcterms:W3CDTF">2019-01-02T10:35:53Z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